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Presentasjonen er utledet av de samme registrene som kapitlene på faktaportalen.no/teknisk. Ingen tall er skrevet inn. Den røde tråden er kildehenvisningen ved hver graf: et lite merke med tabellnavn og dato. Alt som følger, er det som skal til for at det merket skal være sant.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Andre del er det som kjører under: teknologivalgene, datalageret, publiseringskjeden, verktøyene for språkmodeller og de faste jobbene. Fire kapitler.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Ikke les hele tabellen høyt. Trekk fram to valg: sidene bygges ferdig på forhånd, så leseren får statiske filer, og publisering skjer på kommando framfor ved hver endring. Begge er valg som gjør driften rolig.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Eksempelet å fortelle: NAVs kvartalsnotater om arbeidsavklaringspenger er PDF-er. En språkmodell leser dem i selve databehandlingen. Det vanskelige var ikke å få den til å lese, men å få den til å skille to definisjoner av «antall» konsekvent. Tall den ikke leser sikkert, står tomme framfor å bli gjettet.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Tyngdepunktet ligger tidlig om morgenen, så dagens tall er på plass før noen leser dem. Feiler en jobb, blir det automatisk en sak. Det verste er ikke en jobb som feiler, men en som kjører ferdig og henter ingenting - derfor kontrolleres resultatet, ikke bare om jobben gikk.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Tredje del er hvordan det bygges: én person med AI som medarbeider i alle roller, og hva som må være skrevet ned for at det skal gå. Ett kapittel, og det lengste.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høres tungvint ut for ett menneske. Det motsatte er tilfellet: en AI-medarbeider bygger nøyaktig det som står beskrevet, raskt, også når beskrivelsen er feil. En regel i et dokument blir brutt. En regel som gjør testen rød, blir ikke det. Hver vokter er skrevet etter at feilen faktisk ble gjort.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Poenget med lysbildet er ikke tallene, men at de peker feil vei for oss. Fordelingen påstår systematisk at de automatiske sjekkene fanger mer enn de gjør, fordi de to mekanismene uten spor er nettopp de som trekker motsatt vei. Det står skrevet på sida framfor å bli glattet ut. De avledede hendelsene skrives tilbake ved siden av dagboka, aldri inn i den: leste kjøringen sitt eget arbeid tilbake, ville regnskapet sakte drevet mot det systemet selv hadde produsert.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Grensen er ikke teknisk, men redaksjonell. Automatikk kan gjøre klar; den bør ikke publisere. Å la systemet opprette oppgaver selv ble vurdert og forkastet: kontroll over hva som kjøres veier tyngre enn minuttene det sparer.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Siste del er hva det har blitt: tidslinjen, hva som er levert, hva det koster, og hva det krever av den som driver det. Fire kapitler.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Oppholdet på nyåret er det mest fortellende. Det som kom etterpå, kom ikke fordi motivasjonen kom tilbake, men fordi arbeidsmåten endret seg: fra å be om kode til å skrive ned reglene. Tempoet mangedoblet seg, og arbeidet flyttet seg fra å bygge til å styre.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Ingen skal sitte igjen med at foredraget var for noen andre: et arkitekturspor og et verdispor, med prosessen i midten. Presentasjonen finnes i tre varianter - Fagpublikum, Ledelse og Blandet - med identiske lysbilder. Bare denne innledningen er ulik, fordi det samme materialet leses forskjellig av ulike publikum.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Forsterkningen er det som gjør at ett menneske kan drive noe av denne størrelsen. Men tallet er ikke bra i seg selv: mange handlinger per beskjed kan bety at modellen leter lenge. Kostnaden er hva det ville kostet uten abonnement, og derfor et mål på hva abonnementet er verdt. Er arkivet tomt, står tallene på null, og kapitlet sier det.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Output-tokens, ikke lesing: lesingen vokser med kontekstlengden og sier mer om hvor sent i økta noe skjedde enn om innsatsen. Kodegjennomgang og feilretting står sammen fordi det ene utløser det andre. Merk at 2 av månedene i grunnlaget er stille - under 5 aktive utviklingsdager - så en flat periode i kurvene kapitlet viser, betyr ofte at ingen jobbet og ikke at innsatsen falt.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Avslutt med kostnadssiden, ærlig: rundt 1 245 kroner i måneden og betydelig mer i tid enn noen ville budsjettert med. Motvekten er læringen: ingenting kan skyves videre til noen andre, og å skrive reglene presist nok for en maskin avslørte flere ganger at begrunnelsen ikke holdt.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Første del handler om det leseren ser: hva portalen dekker, hvor tallene kommer fra, hvordan de finner fram, og hvordan sidene henger sammen. Fire kapitler, ett spørsmål: kan leseren stole på tallet?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her, ikke med teknikken: dette er det leseren kommer for. Tallet ved hvert tema er antall datasett i kilderegisteret som brukes der, og et datasett som brukes på to temaer telles på begge. Fargene er de samme som på forsiden og i menyen.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Poenget for en leser som vil rett på sak: én måte å lese alle sidene på. Tittel, kort forklaring, kildehenvisning med dato og en bryter mellom graf og tabell, på hver eneste graf. Bloggen er for den som vil vite hva tallene betyr, ikke bare hva de 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Kjeden er det hele presentasjonen hviler på. Legg vekt på det siste leddet: kildehenvisningen står ved grafen, ikke i en liste nederst. Alle eksterne adresser er samlet i ett register, så en brutt lenke rettes ett sted i stedet for førti.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to første veiene ender i en datafil med dato som sjekkes inn, og da kan tallet spores. Chatten har ingen slik fil og svarer på det som ligger i lageret i det øyeblikket spørsmålet stilles. Forskjellen er hva som skjer når kilden endrer seg.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vanskelige er ikke å publisere et tall, men å vite når det ble gammelt. At spennet i datoer er stort, er ikke en feil: en årlig statistikk skal ikke oppdateres oftere enn den publiseres. Poenget er at datoen står der, så leseren kan vurdere selv.</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Tilgjengelighet er et premiss, ikke et tillegg: kontrast målt i begge visninger, alt kan gjøres med tastatur, hver graf kan vises som tabell. Kartet bruker fire koblingstyper, og bare årsakspåstandene er skrevet for hånd, med begrunnelse og belegg for hver.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hyperlink" Target="https://www.ssb.no/statbank/table/11139/" TargetMode="External"/><Relationship Id="rId2" Type="http://schemas.openxmlformats.org/officeDocument/2006/relationships/hyperlink" Target="https://faktaportalen.no/teknisk" TargetMode="External"/><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hyperlink" Target="https://faktaportalen.no/teknisk/plattform" TargetMode="Externa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hyperlink" Target="https://faktaportalen.no/teknisk/plattform" TargetMode="Externa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hyperlink" Target="https://faktaportalen.no/teknisk/drift" TargetMode="Externa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hyperlink" Target="https://faktaportalen.no/teknisk/utvikling" TargetMode="Externa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hyperlink" Target="https://faktaportalen.no/teknisk/regnskap" TargetMode="Externa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hyperlink" Target="https://faktaportalen.no/teknisk/utvikling" TargetMode="External"/><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hyperlink" Target="https://faktaportalen.no/teknisk/historikk" TargetMode="External"/><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hyperlink" Target="https://faktaportalen.no/teknisk/prosess" TargetMode="External"/><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hyperlink" Target="https://faktaportalen.no/teknisk/prosess" TargetMode="External"/><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hyperlink" Target="https://faktaportalen.no/kilder" TargetMode="External"/><Relationship Id="rId3" Type="http://schemas.openxmlformats.org/officeDocument/2006/relationships/hyperlink" Target="https://faktaportalen.no/oppdateringer" TargetMode="External"/><Relationship Id="rId4" Type="http://schemas.openxmlformats.org/officeDocument/2006/relationships/hyperlink" Target="https://kart.faktaportalen.no" TargetMode="External"/><Relationship Id="rId5" Type="http://schemas.openxmlformats.org/officeDocument/2006/relationships/hyperlink" Target="https://faktaportalen.no/teknisk/erfaringer" TargetMode="External"/><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faktaportalen.no/pensjon" TargetMode="External"/><Relationship Id="rId2" Type="http://schemas.openxmlformats.org/officeDocument/2006/relationships/hyperlink" Target="https://faktaportalen.no/okonomi" TargetMode="External"/><Relationship Id="rId3" Type="http://schemas.openxmlformats.org/officeDocument/2006/relationships/hyperlink" Target="https://faktaportalen.no/arbeid" TargetMode="External"/><Relationship Id="rId4" Type="http://schemas.openxmlformats.org/officeDocument/2006/relationships/hyperlink" Target="https://faktaportalen.no/helse" TargetMode="External"/><Relationship Id="rId5" Type="http://schemas.openxmlformats.org/officeDocument/2006/relationships/hyperlink" Target="https://faktaportalen.no/energi" TargetMode="External"/><Relationship Id="rId6" Type="http://schemas.openxmlformats.org/officeDocument/2006/relationships/hyperlink" Target="https://faktaportalen.no/naringsliv" TargetMode="External"/><Relationship Id="rId7" Type="http://schemas.openxmlformats.org/officeDocument/2006/relationships/hyperlink" Target="https://faktaportalen.no/bolig" TargetMode="External"/><Relationship Id="rId8" Type="http://schemas.openxmlformats.org/officeDocument/2006/relationships/hyperlink" Target="https://faktaportalen.no/utdanning" TargetMode="External"/><Relationship Id="rId9" Type="http://schemas.openxmlformats.org/officeDocument/2006/relationships/hyperlink" Target="https://faktaportalen.no/befolkning" TargetMode="External"/><Relationship Id="rId10" Type="http://schemas.openxmlformats.org/officeDocument/2006/relationships/hyperlink" Target="https://faktaportalen.no/teknisk/innhold" TargetMode="External"/><Relationship Id="rId11" Type="http://schemas.openxmlformats.org/officeDocument/2006/relationships/slideLayout" Target="../slideLayouts/slideLayout1.xml"/><Relationship Id="rId1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hyperlink" Target="https://faktaportalen.no/" TargetMode="External"/><Relationship Id="rId2" Type="http://schemas.openxmlformats.org/officeDocument/2006/relationships/hyperlink" Target="https://faktaportalen.no/sitemap" TargetMode="External"/><Relationship Id="rId3" Type="http://schemas.openxmlformats.org/officeDocument/2006/relationships/hyperlink" Target="https://faktaportalen.no/" TargetMode="External"/><Relationship Id="rId4" Type="http://schemas.openxmlformats.org/officeDocument/2006/relationships/hyperlink" Target="https://faktaportalen.no/kunnskapskart" TargetMode="External"/><Relationship Id="rId5" Type="http://schemas.openxmlformats.org/officeDocument/2006/relationships/hyperlink" Target="https://faktaportalen.no/blogg" TargetMode="External"/><Relationship Id="rId6" Type="http://schemas.openxmlformats.org/officeDocument/2006/relationships/hyperlink" Target="https://faktaportalen.no/teknisk/innhold" TargetMode="External"/><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faktaportalen.no/teknisk/datagrunnlag" TargetMode="Externa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hyperlink" Target="https://faktaportalen.no/okonomi/renter" TargetMode="External"/><Relationship Id="rId2" Type="http://schemas.openxmlformats.org/officeDocument/2006/relationships/hyperlink" Target="https://faktaportalen.no/naringsliv/konkurser" TargetMode="External"/><Relationship Id="rId3" Type="http://schemas.openxmlformats.org/officeDocument/2006/relationships/hyperlink" Target="https://faktaportalen.no/befolkning" TargetMode="External"/><Relationship Id="rId4" Type="http://schemas.openxmlformats.org/officeDocument/2006/relationships/hyperlink" Target="https://faktaportalen.no/arbeid/aap" TargetMode="External"/><Relationship Id="rId5" Type="http://schemas.openxmlformats.org/officeDocument/2006/relationships/hyperlink" Target="https://faktaportalen.no/arbeid/ufore" TargetMode="External"/><Relationship Id="rId6" Type="http://schemas.openxmlformats.org/officeDocument/2006/relationships/hyperlink" Target="https://faktaportalen.no/arbeid/chat" TargetMode="External"/><Relationship Id="rId7" Type="http://schemas.openxmlformats.org/officeDocument/2006/relationships/hyperlink" Target="https://faktaportalen.no/teknisk/datagrunnlag" TargetMode="External"/><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s://faktaportalen.no/teknisk/datagrunnlag" TargetMode="Externa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faktaportalen.no/teknisk/kunnskapskart" TargetMode="Externa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FAKTAPORTALEN</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Slik er portalen bygget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Hvor kommer dette tallet fra? Spørsmålet bak hver graf på portalen, og svaret i fire deler: hva du ser, hva det kjører på, hvordan det bygges, og hva det har blitt.</a:t>
            </a:r>
            <a:endParaRPr lang="en-US" sz="1300" dirty="0"/>
          </a:p>
        </p:txBody>
      </p:sp>
      <p:sp>
        <p:nvSpPr>
          <p:cNvPr id="14" name="Text 12">
            <a:hlinkClick r:id="rId1" tooltip=""/>
          </p:cNvPr>
          <p:cNvSpPr/>
          <p:nvPr/>
        </p:nvSpPr>
        <p:spPr>
          <a:xfrm>
            <a:off x="640080" y="3419856"/>
            <a:ext cx="3610051" cy="502920"/>
          </a:xfrm>
          <a:prstGeom prst="roundRect">
            <a:avLst>
              <a:gd name="adj" fmla="val 14545"/>
            </a:avLst>
          </a:prstGeom>
          <a:solidFill>
            <a:srgbClr val="555564"/>
          </a:solidFill>
          <a:ln w="9525">
            <a:solidFill>
              <a:srgbClr val="C0C0CA"/>
            </a:solidFill>
          </a:ln>
        </p:spPr>
        <p:txBody>
          <a:bodyPr wrap="square" lIns="0" tIns="0" rIns="0" bIns="0" rtlCol="0" anchor="ctr"/>
          <a:lstStyle/>
          <a:p>
            <a:pPr algn="ctr" indent="0" marL="0">
              <a:buNone/>
            </a:pPr>
            <a:r>
              <a:rPr lang="en-US" sz="1600" b="1" u="sng" dirty="0">
                <a:solidFill>
                  <a:srgbClr val="FFFFFF"/>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SSB 11139 · 2026-09-12 ↗</a:t>
            </a:r>
            <a:endParaRPr lang="en-US" sz="1600" dirty="0"/>
          </a:p>
        </p:txBody>
      </p:sp>
      <p:sp>
        <p:nvSpPr>
          <p:cNvPr id="15" name="Text 13"/>
          <p:cNvSpPr/>
          <p:nvPr/>
        </p:nvSpPr>
        <p:spPr>
          <a:xfrm>
            <a:off x="640080" y="4059936"/>
            <a:ext cx="10911535" cy="365760"/>
          </a:xfrm>
          <a:prstGeom prst="rect">
            <a:avLst/>
          </a:prstGeom>
          <a:noFill/>
          <a:ln/>
        </p:spPr>
        <p:txBody>
          <a:bodyPr wrap="square" lIns="0" tIns="0" rIns="0" bIns="0" rtlCol="0" anchor="t"/>
          <a:lstStyle/>
          <a:p>
            <a:pPr algn="l" indent="0" marL="0">
              <a:lnSpc>
                <a:spcPct val="115000"/>
              </a:lnSpc>
              <a:buNone/>
            </a:pPr>
            <a:r>
              <a:rPr lang="en-US" sz="1200" dirty="0">
                <a:solidFill>
                  <a:srgbClr val="DDDDE2"/>
                </a:solidFill>
                <a:latin typeface="Calibri" pitchFamily="34" charset="0"/>
                <a:ea typeface="Calibri" pitchFamily="34" charset="-122"/>
                <a:cs typeface="Calibri" pitchFamily="34" charset="-120"/>
              </a:rPr>
              <a:t>46 kilder   ·   199 datasett   ·   135 sider   ·   tall per 2026-09-12</a:t>
            </a:r>
            <a:endParaRPr lang="en-US" sz="1200" dirty="0"/>
          </a:p>
        </p:txBody>
      </p:sp>
      <p:sp>
        <p:nvSpPr>
          <p:cNvPr id="16" name="Text 14"/>
          <p:cNvSpPr/>
          <p:nvPr/>
        </p:nvSpPr>
        <p:spPr>
          <a:xfrm>
            <a:off x="640080" y="5925312"/>
            <a:ext cx="10911535" cy="365760"/>
          </a:xfrm>
          <a:prstGeom prst="rect">
            <a:avLst/>
          </a:prstGeom>
          <a:noFill/>
          <a:ln/>
        </p:spPr>
        <p:txBody>
          <a:bodyPr wrap="square" lIns="0" tIns="0" rIns="0" bIns="0" rtlCol="0" anchor="t"/>
          <a:lstStyle/>
          <a:p>
            <a:pPr algn="l" indent="0" marL="0">
              <a:lnSpc>
                <a:spcPct val="115000"/>
              </a:lnSpc>
              <a:buNone/>
            </a:pPr>
            <a:r>
              <a:rPr lang="en-US" sz="1100" i="1" dirty="0">
                <a:solidFill>
                  <a:srgbClr val="C8C8D0"/>
                </a:solidFill>
                <a:latin typeface="Calibri" pitchFamily="34" charset="0"/>
                <a:ea typeface="Calibri" pitchFamily="34" charset="-122"/>
                <a:cs typeface="Calibri" pitchFamily="34" charset="-120"/>
              </a:rPr>
              <a:t>Slik ser kildehenvisningen ut ved hver graf på portalen. Resten av presentasjonen handler om hva som skal til for at den skal være sann.</a:t>
            </a:r>
            <a:endParaRPr lang="en-US" sz="1100" dirty="0"/>
          </a:p>
        </p:txBody>
      </p:sp>
      <p:sp>
        <p:nvSpPr>
          <p:cNvPr id="17" name="Shape 15"/>
          <p:cNvSpPr/>
          <p:nvPr/>
        </p:nvSpPr>
        <p:spPr>
          <a:xfrm>
            <a:off x="0" y="6473952"/>
            <a:ext cx="12191695" cy="384048"/>
          </a:xfrm>
          <a:prstGeom prst="rect">
            <a:avLst/>
          </a:prstGeom>
          <a:solidFill>
            <a:srgbClr val="FFFFFF"/>
          </a:solidFill>
          <a:ln/>
        </p:spPr>
      </p:sp>
      <p:sp>
        <p:nvSpPr>
          <p:cNvPr id="18" name="Shape 16"/>
          <p:cNvSpPr/>
          <p:nvPr/>
        </p:nvSpPr>
        <p:spPr>
          <a:xfrm>
            <a:off x="0" y="6473952"/>
            <a:ext cx="12191695" cy="18288"/>
          </a:xfrm>
          <a:prstGeom prst="rect">
            <a:avLst/>
          </a:prstGeom>
          <a:solidFill>
            <a:srgbClr val="E0DDD5"/>
          </a:solidFill>
          <a:ln/>
        </p:spPr>
      </p:sp>
      <p:sp>
        <p:nvSpPr>
          <p:cNvPr id="19" name="Text 17"/>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01 / 22</a:t>
            </a:r>
            <a:endParaRPr lang="en-US" sz="900" dirty="0"/>
          </a:p>
        </p:txBody>
      </p:sp>
      <p:sp>
        <p:nvSpPr>
          <p:cNvPr id="20" name="Text 18">
            <a:hlinkClick r:id="rId2"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2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Plattformen</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det kjører på, hvordan innhold blir til, og hva som holder det i gang.</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05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Teknologi og arkitektur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06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Publiseringskjeden</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07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AI-verktøy og MCP</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08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Faste kjøringer, drift og overvåkning</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10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BYGGET AV ÉN PERSON</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Teknologivalgene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Hvert verktøy må kunne læres, driftes og feilsøkes uten et team i ryggen. Der et stort miljø kan bære en spesialisert løsning, må dette prosjektet velge det som er godt nok og godt dokumentert.</a:t>
            </a:r>
            <a:endParaRPr lang="en-US" sz="13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40080" y="2779776"/>
          <a:ext cx="10911535" cy="914400"/>
        </p:xfrm>
        <a:graphic>
          <a:graphicData uri="http://schemas.openxmlformats.org/drawingml/2006/table">
            <a:tbl>
              <a:tblPr/>
              <a:tblGrid>
                <a:gridCol w="2377440"/>
                <a:gridCol w="2194560"/>
                <a:gridCol w="6339535"/>
              </a:tblGrid>
              <a:tr h="320040">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LAG</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VALG</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HVORFOR</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Nettstedet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Next.js med TypeScript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Sidene bygges ferdig på forhånd, så en leser får statiske filer framfor å vente på at en database svarer. Typene fanger opp at en datafil har endret form.</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Utseende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Tailwind med egne fargeverdier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Verdiene bor ett sted og brukes ved navn, slik at mørk modus og kontrastjusteringer kan gjøres samlet.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Grafer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Recharts</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Gir kontroll over farger og etiketter, og lar hver graf ha en tabellutgave.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Datahenting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Python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Kildene har hvert sitt format. Python har verktøyene for å hente, rydde og skrive ut resultatet i en form nettstedet kan lese.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Datalager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Databricks med Unity Catalog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Rådata lagres uendret og versjonert, og alle bearbeidingssteg er sporbare. Der ligger også AI-funksjonene som brukes i selve databehandlingen.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Transformasjon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dbt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Hvert steg fra rådata til ferdig tabell er en dokumentert og testet datamodell, ikke et skript noen kjørte en gang.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Lagring for nettstedet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Supabase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Poengsummer fra statistikkspillet og henvendelser. Lite data, enkle behov.</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Publisering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Netlify</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Legger ut de ferdigbygde sidene. Publisering skjer på kommando, ikke ved hver endring.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Automatisering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GitHub Actions</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Kjører de 35 faste jobbene som holder portalen i gang.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bl>
          </a:graphicData>
        </a:graphic>
      </p:graphicFrame>
      <p:sp>
        <p:nvSpPr>
          <p:cNvPr id="15" name="Shape 12"/>
          <p:cNvSpPr/>
          <p:nvPr/>
        </p:nvSpPr>
        <p:spPr>
          <a:xfrm>
            <a:off x="0" y="6473952"/>
            <a:ext cx="12191695" cy="384048"/>
          </a:xfrm>
          <a:prstGeom prst="rect">
            <a:avLst/>
          </a:prstGeom>
          <a:solidFill>
            <a:srgbClr val="FFFFFF"/>
          </a:solidFill>
          <a:ln/>
        </p:spPr>
      </p:sp>
      <p:sp>
        <p:nvSpPr>
          <p:cNvPr id="16" name="Shape 13"/>
          <p:cNvSpPr/>
          <p:nvPr/>
        </p:nvSpPr>
        <p:spPr>
          <a:xfrm>
            <a:off x="0" y="6473952"/>
            <a:ext cx="12191695" cy="18288"/>
          </a:xfrm>
          <a:prstGeom prst="rect">
            <a:avLst/>
          </a:prstGeom>
          <a:solidFill>
            <a:srgbClr val="E0DDD5"/>
          </a:solidFill>
          <a:ln/>
        </p:spPr>
      </p:sp>
      <p:sp>
        <p:nvSpPr>
          <p:cNvPr id="17" name="Text 14"/>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11 / 22</a:t>
            </a:r>
            <a:endParaRPr lang="en-US" sz="900" dirty="0"/>
          </a:p>
        </p:txBody>
      </p:sp>
      <p:sp>
        <p:nvSpPr>
          <p:cNvPr id="18" name="Text 15">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5: Plattform · 2026-09-12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DATALAGERET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Rå, ryddet, ferdig</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Ingenting tolkes ved innhenting: det som kommer inn, lagres som det kom. All logikk ligger i stegene etterpå. Til sammen 38 datamodeller, alle med beskrivelse og minst én automatisk test.</a:t>
            </a:r>
            <a:endParaRPr lang="en-US" sz="1300" dirty="0"/>
          </a:p>
        </p:txBody>
      </p:sp>
      <p:sp>
        <p:nvSpPr>
          <p:cNvPr id="14" name="Shape 12"/>
          <p:cNvSpPr/>
          <p:nvPr/>
        </p:nvSpPr>
        <p:spPr>
          <a:xfrm>
            <a:off x="640080" y="2779776"/>
            <a:ext cx="2487854" cy="3419856"/>
          </a:xfrm>
          <a:prstGeom prst="rect">
            <a:avLst/>
          </a:prstGeom>
          <a:solidFill>
            <a:srgbClr val="EDEAE2"/>
          </a:solidFill>
          <a:ln w="9525">
            <a:solidFill>
              <a:srgbClr val="E0DDD5"/>
            </a:solidFill>
            <a:prstDash val="solid"/>
          </a:ln>
        </p:spPr>
      </p:sp>
      <p:sp>
        <p:nvSpPr>
          <p:cNvPr id="15" name="Shape 13"/>
          <p:cNvSpPr/>
          <p:nvPr/>
        </p:nvSpPr>
        <p:spPr>
          <a:xfrm>
            <a:off x="640080" y="2779776"/>
            <a:ext cx="2487854" cy="45720"/>
          </a:xfrm>
          <a:prstGeom prst="rect">
            <a:avLst/>
          </a:prstGeom>
          <a:solidFill>
            <a:srgbClr val="3A3A4A"/>
          </a:solidFill>
          <a:ln/>
        </p:spPr>
      </p:sp>
      <p:sp>
        <p:nvSpPr>
          <p:cNvPr id="16" name="Text 14"/>
          <p:cNvSpPr/>
          <p:nvPr/>
        </p:nvSpPr>
        <p:spPr>
          <a:xfrm>
            <a:off x="804672"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Rå</a:t>
            </a:r>
            <a:endParaRPr lang="en-US" sz="1150" dirty="0"/>
          </a:p>
        </p:txBody>
      </p:sp>
      <p:sp>
        <p:nvSpPr>
          <p:cNvPr id="17" name="Text 15"/>
          <p:cNvSpPr/>
          <p:nvPr/>
        </p:nvSpPr>
        <p:spPr>
          <a:xfrm>
            <a:off x="804672"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Kilden lagret uendret og versjonert. Kan alltid hentes fram igjen.</a:t>
            </a:r>
            <a:endParaRPr lang="en-US" sz="1000" dirty="0"/>
          </a:p>
        </p:txBody>
      </p:sp>
      <p:sp>
        <p:nvSpPr>
          <p:cNvPr id="18" name="Shape 16"/>
          <p:cNvSpPr/>
          <p:nvPr/>
        </p:nvSpPr>
        <p:spPr>
          <a:xfrm>
            <a:off x="3447974" y="2779776"/>
            <a:ext cx="2487854" cy="3419856"/>
          </a:xfrm>
          <a:prstGeom prst="rect">
            <a:avLst/>
          </a:prstGeom>
          <a:solidFill>
            <a:srgbClr val="EDEAE2"/>
          </a:solidFill>
          <a:ln w="9525">
            <a:solidFill>
              <a:srgbClr val="E0DDD5"/>
            </a:solidFill>
            <a:prstDash val="solid"/>
          </a:ln>
        </p:spPr>
      </p:sp>
      <p:sp>
        <p:nvSpPr>
          <p:cNvPr id="19" name="Shape 17"/>
          <p:cNvSpPr/>
          <p:nvPr/>
        </p:nvSpPr>
        <p:spPr>
          <a:xfrm>
            <a:off x="3447974" y="2779776"/>
            <a:ext cx="2487854" cy="45720"/>
          </a:xfrm>
          <a:prstGeom prst="rect">
            <a:avLst/>
          </a:prstGeom>
          <a:solidFill>
            <a:srgbClr val="3A3A4A"/>
          </a:solidFill>
          <a:ln/>
        </p:spPr>
      </p:sp>
      <p:sp>
        <p:nvSpPr>
          <p:cNvPr id="20" name="Text 18"/>
          <p:cNvSpPr/>
          <p:nvPr/>
        </p:nvSpPr>
        <p:spPr>
          <a:xfrm>
            <a:off x="3612566"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Ryddet (17)</a:t>
            </a:r>
            <a:endParaRPr lang="en-US" sz="1150" dirty="0"/>
          </a:p>
        </p:txBody>
      </p:sp>
      <p:sp>
        <p:nvSpPr>
          <p:cNvPr id="21" name="Text 19"/>
          <p:cNvSpPr/>
          <p:nvPr/>
        </p:nvSpPr>
        <p:spPr>
          <a:xfrm>
            <a:off x="3612566"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Navngitte kolonner og typer. Én datamodell per kilde, ingen tolkning ennå.</a:t>
            </a:r>
            <a:endParaRPr lang="en-US" sz="1000" dirty="0"/>
          </a:p>
        </p:txBody>
      </p:sp>
      <p:sp>
        <p:nvSpPr>
          <p:cNvPr id="22" name="Text 20"/>
          <p:cNvSpPr/>
          <p:nvPr/>
        </p:nvSpPr>
        <p:spPr>
          <a:xfrm>
            <a:off x="3127934"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6255868" y="2779776"/>
            <a:ext cx="2487854" cy="3419856"/>
          </a:xfrm>
          <a:prstGeom prst="rect">
            <a:avLst/>
          </a:prstGeom>
          <a:solidFill>
            <a:srgbClr val="EDEAE2"/>
          </a:solidFill>
          <a:ln w="9525">
            <a:solidFill>
              <a:srgbClr val="E0DDD5"/>
            </a:solidFill>
            <a:prstDash val="solid"/>
          </a:ln>
        </p:spPr>
      </p:sp>
      <p:sp>
        <p:nvSpPr>
          <p:cNvPr id="24" name="Shape 22"/>
          <p:cNvSpPr/>
          <p:nvPr/>
        </p:nvSpPr>
        <p:spPr>
          <a:xfrm>
            <a:off x="6255868" y="2779776"/>
            <a:ext cx="2487854" cy="45720"/>
          </a:xfrm>
          <a:prstGeom prst="rect">
            <a:avLst/>
          </a:prstGeom>
          <a:solidFill>
            <a:srgbClr val="3A3A4A"/>
          </a:solidFill>
          <a:ln/>
        </p:spPr>
      </p:sp>
      <p:sp>
        <p:nvSpPr>
          <p:cNvPr id="25" name="Text 23"/>
          <p:cNvSpPr/>
          <p:nvPr/>
        </p:nvSpPr>
        <p:spPr>
          <a:xfrm>
            <a:off x="6420460"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Mellom (15)</a:t>
            </a:r>
            <a:endParaRPr lang="en-US" sz="1150" dirty="0"/>
          </a:p>
        </p:txBody>
      </p:sp>
      <p:sp>
        <p:nvSpPr>
          <p:cNvPr id="26" name="Text 24"/>
          <p:cNvSpPr/>
          <p:nvPr/>
        </p:nvSpPr>
        <p:spPr>
          <a:xfrm>
            <a:off x="6420460"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Sammenstilling og beregning. Her leser en språkmodell PDF-notater og henter ut tallene.</a:t>
            </a:r>
            <a:endParaRPr lang="en-US" sz="1000" dirty="0"/>
          </a:p>
        </p:txBody>
      </p:sp>
      <p:sp>
        <p:nvSpPr>
          <p:cNvPr id="27" name="Text 25"/>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9063761" y="2779776"/>
            <a:ext cx="2487854" cy="3419856"/>
          </a:xfrm>
          <a:prstGeom prst="rect">
            <a:avLst/>
          </a:prstGeom>
          <a:solidFill>
            <a:srgbClr val="EDEAE2"/>
          </a:solidFill>
          <a:ln w="9525">
            <a:solidFill>
              <a:srgbClr val="E0DDD5"/>
            </a:solidFill>
            <a:prstDash val="solid"/>
          </a:ln>
        </p:spPr>
      </p:sp>
      <p:sp>
        <p:nvSpPr>
          <p:cNvPr id="29" name="Shape 27"/>
          <p:cNvSpPr/>
          <p:nvPr/>
        </p:nvSpPr>
        <p:spPr>
          <a:xfrm>
            <a:off x="9063761" y="2779776"/>
            <a:ext cx="2487854" cy="45720"/>
          </a:xfrm>
          <a:prstGeom prst="rect">
            <a:avLst/>
          </a:prstGeom>
          <a:solidFill>
            <a:srgbClr val="3A3A4A"/>
          </a:solidFill>
          <a:ln/>
        </p:spPr>
      </p:sp>
      <p:sp>
        <p:nvSpPr>
          <p:cNvPr id="30" name="Text 28"/>
          <p:cNvSpPr/>
          <p:nvPr/>
        </p:nvSpPr>
        <p:spPr>
          <a:xfrm>
            <a:off x="9228353"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Ferdig (6)</a:t>
            </a:r>
            <a:endParaRPr lang="en-US" sz="1150" dirty="0"/>
          </a:p>
        </p:txBody>
      </p:sp>
      <p:sp>
        <p:nvSpPr>
          <p:cNvPr id="31" name="Text 29"/>
          <p:cNvSpPr/>
          <p:nvPr/>
        </p:nvSpPr>
        <p:spPr>
          <a:xfrm>
            <a:off x="9228353"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Tabellene portalen og de andre flatene leser. Én rad per notat, spørrbar på tvers.</a:t>
            </a:r>
            <a:endParaRPr lang="en-US" sz="1000" dirty="0"/>
          </a:p>
        </p:txBody>
      </p:sp>
      <p:sp>
        <p:nvSpPr>
          <p:cNvPr id="32" name="Text 30"/>
          <p:cNvSpPr/>
          <p:nvPr/>
        </p:nvSpPr>
        <p:spPr>
          <a:xfrm>
            <a:off x="8743721"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0" y="6473952"/>
            <a:ext cx="12191695" cy="384048"/>
          </a:xfrm>
          <a:prstGeom prst="rect">
            <a:avLst/>
          </a:prstGeom>
          <a:solidFill>
            <a:srgbClr val="FFFFFF"/>
          </a:solidFill>
          <a:ln/>
        </p:spPr>
      </p:sp>
      <p:sp>
        <p:nvSpPr>
          <p:cNvPr id="34" name="Shape 32"/>
          <p:cNvSpPr/>
          <p:nvPr/>
        </p:nvSpPr>
        <p:spPr>
          <a:xfrm>
            <a:off x="0" y="6473952"/>
            <a:ext cx="12191695" cy="18288"/>
          </a:xfrm>
          <a:prstGeom prst="rect">
            <a:avLst/>
          </a:prstGeom>
          <a:solidFill>
            <a:srgbClr val="E0DDD5"/>
          </a:solidFill>
          <a:ln/>
        </p:spPr>
      </p:sp>
      <p:sp>
        <p:nvSpPr>
          <p:cNvPr id="35" name="Text 3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12 / 22</a:t>
            </a:r>
            <a:endParaRPr lang="en-US" sz="900" dirty="0"/>
          </a:p>
        </p:txBody>
      </p:sp>
      <p:sp>
        <p:nvSpPr>
          <p:cNvPr id="36" name="Text 34">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5: Plattform · 2026-09-12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FASTE JOBBER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Portalen holder seg selv ved like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35 faste jobber, 24 av dem etter fast plan, og 11 går daglig eller oftere. Oversikten er lest ut av jobbene selv: en ny jobb uten beskrivelse stopper oppdateringen framfor å bli usynlig.</a:t>
            </a:r>
            <a:endParaRPr lang="en-US" sz="1300" dirty="0"/>
          </a:p>
        </p:txBody>
      </p:sp>
      <p:sp>
        <p:nvSpPr>
          <p:cNvPr id="14" name="Text 12"/>
          <p:cNvSpPr/>
          <p:nvPr/>
        </p:nvSpPr>
        <p:spPr>
          <a:xfrm>
            <a:off x="640080" y="277977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Data</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Henter tall fra kildene og skriver datafilene sidene leser.</a:t>
            </a:r>
            <a:endParaRPr lang="en-US" sz="1100" dirty="0"/>
          </a:p>
        </p:txBody>
      </p:sp>
      <p:sp>
        <p:nvSpPr>
          <p:cNvPr id="15" name="Shape 13"/>
          <p:cNvSpPr/>
          <p:nvPr/>
        </p:nvSpPr>
        <p:spPr>
          <a:xfrm>
            <a:off x="3566160" y="2980944"/>
            <a:ext cx="6979615" cy="237744"/>
          </a:xfrm>
          <a:prstGeom prst="roundRect">
            <a:avLst>
              <a:gd name="adj" fmla="val 19231"/>
            </a:avLst>
          </a:prstGeom>
          <a:solidFill>
            <a:srgbClr val="1A5080"/>
          </a:solidFill>
          <a:ln/>
        </p:spPr>
      </p:sp>
      <p:sp>
        <p:nvSpPr>
          <p:cNvPr id="16" name="Text 14"/>
          <p:cNvSpPr/>
          <p:nvPr/>
        </p:nvSpPr>
        <p:spPr>
          <a:xfrm>
            <a:off x="10637215" y="277977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9</a:t>
            </a:r>
            <a:endParaRPr lang="en-US" sz="1200" dirty="0"/>
          </a:p>
        </p:txBody>
      </p:sp>
      <p:sp>
        <p:nvSpPr>
          <p:cNvPr id="17" name="Text 15"/>
          <p:cNvSpPr/>
          <p:nvPr/>
        </p:nvSpPr>
        <p:spPr>
          <a:xfrm>
            <a:off x="640080" y="341985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Innhold</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Leser nyhetsbildet, foreslår temaer og lager artikkelutkast.</a:t>
            </a:r>
            <a:endParaRPr lang="en-US" sz="1100" dirty="0"/>
          </a:p>
        </p:txBody>
      </p:sp>
      <p:sp>
        <p:nvSpPr>
          <p:cNvPr id="18" name="Shape 16"/>
          <p:cNvSpPr/>
          <p:nvPr/>
        </p:nvSpPr>
        <p:spPr>
          <a:xfrm>
            <a:off x="3566160" y="3621024"/>
            <a:ext cx="4653077" cy="237744"/>
          </a:xfrm>
          <a:prstGeom prst="roundRect">
            <a:avLst>
              <a:gd name="adj" fmla="val 19231"/>
            </a:avLst>
          </a:prstGeom>
          <a:solidFill>
            <a:srgbClr val="1A5080"/>
          </a:solidFill>
          <a:ln/>
        </p:spPr>
      </p:sp>
      <p:sp>
        <p:nvSpPr>
          <p:cNvPr id="19" name="Text 17"/>
          <p:cNvSpPr/>
          <p:nvPr/>
        </p:nvSpPr>
        <p:spPr>
          <a:xfrm>
            <a:off x="10637215" y="341985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6</a:t>
            </a:r>
            <a:endParaRPr lang="en-US" sz="1200" dirty="0"/>
          </a:p>
        </p:txBody>
      </p:sp>
      <p:sp>
        <p:nvSpPr>
          <p:cNvPr id="20" name="Text 18"/>
          <p:cNvSpPr/>
          <p:nvPr/>
        </p:nvSpPr>
        <p:spPr>
          <a:xfrm>
            <a:off x="640080" y="405993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Kvalitet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Kontrollerer koden, svarene og hvor gamle tallene er.</a:t>
            </a:r>
            <a:endParaRPr lang="en-US" sz="1100" dirty="0"/>
          </a:p>
        </p:txBody>
      </p:sp>
      <p:sp>
        <p:nvSpPr>
          <p:cNvPr id="21" name="Shape 19"/>
          <p:cNvSpPr/>
          <p:nvPr/>
        </p:nvSpPr>
        <p:spPr>
          <a:xfrm>
            <a:off x="3566160" y="4261104"/>
            <a:ext cx="5428590" cy="237744"/>
          </a:xfrm>
          <a:prstGeom prst="roundRect">
            <a:avLst>
              <a:gd name="adj" fmla="val 19231"/>
            </a:avLst>
          </a:prstGeom>
          <a:solidFill>
            <a:srgbClr val="1A5080"/>
          </a:solidFill>
          <a:ln/>
        </p:spPr>
      </p:sp>
      <p:sp>
        <p:nvSpPr>
          <p:cNvPr id="22" name="Text 20"/>
          <p:cNvSpPr/>
          <p:nvPr/>
        </p:nvSpPr>
        <p:spPr>
          <a:xfrm>
            <a:off x="10637215" y="405993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7</a:t>
            </a:r>
            <a:endParaRPr lang="en-US" sz="1200" dirty="0"/>
          </a:p>
        </p:txBody>
      </p:sp>
      <p:sp>
        <p:nvSpPr>
          <p:cNvPr id="23" name="Text 21"/>
          <p:cNvSpPr/>
          <p:nvPr/>
        </p:nvSpPr>
        <p:spPr>
          <a:xfrm>
            <a:off x="640080" y="470001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Dokumentasjon</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Holder endringslogg, beskrivelser av datamodellene og disse sidene i takt.</a:t>
            </a:r>
            <a:endParaRPr lang="en-US" sz="1100" dirty="0"/>
          </a:p>
        </p:txBody>
      </p:sp>
      <p:sp>
        <p:nvSpPr>
          <p:cNvPr id="24" name="Shape 22"/>
          <p:cNvSpPr/>
          <p:nvPr/>
        </p:nvSpPr>
        <p:spPr>
          <a:xfrm>
            <a:off x="3566160" y="4901184"/>
            <a:ext cx="3877564" cy="237744"/>
          </a:xfrm>
          <a:prstGeom prst="roundRect">
            <a:avLst>
              <a:gd name="adj" fmla="val 19231"/>
            </a:avLst>
          </a:prstGeom>
          <a:solidFill>
            <a:srgbClr val="1A5080"/>
          </a:solidFill>
          <a:ln/>
        </p:spPr>
      </p:sp>
      <p:sp>
        <p:nvSpPr>
          <p:cNvPr id="25" name="Text 23"/>
          <p:cNvSpPr/>
          <p:nvPr/>
        </p:nvSpPr>
        <p:spPr>
          <a:xfrm>
            <a:off x="10637215" y="470001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5</a:t>
            </a:r>
            <a:endParaRPr lang="en-US" sz="1200" dirty="0"/>
          </a:p>
        </p:txBody>
      </p:sp>
      <p:sp>
        <p:nvSpPr>
          <p:cNvPr id="26" name="Text 24"/>
          <p:cNvSpPr/>
          <p:nvPr/>
        </p:nvSpPr>
        <p:spPr>
          <a:xfrm>
            <a:off x="640080" y="534009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Drift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Legger ut nettstedet og rydder i datalageret.</a:t>
            </a:r>
            <a:endParaRPr lang="en-US" sz="1100" dirty="0"/>
          </a:p>
        </p:txBody>
      </p:sp>
      <p:sp>
        <p:nvSpPr>
          <p:cNvPr id="27" name="Shape 25"/>
          <p:cNvSpPr/>
          <p:nvPr/>
        </p:nvSpPr>
        <p:spPr>
          <a:xfrm>
            <a:off x="3566160" y="5541264"/>
            <a:ext cx="3102051" cy="237744"/>
          </a:xfrm>
          <a:prstGeom prst="roundRect">
            <a:avLst>
              <a:gd name="adj" fmla="val 19231"/>
            </a:avLst>
          </a:prstGeom>
          <a:solidFill>
            <a:srgbClr val="1A5080"/>
          </a:solidFill>
          <a:ln/>
        </p:spPr>
      </p:sp>
      <p:sp>
        <p:nvSpPr>
          <p:cNvPr id="28" name="Text 26"/>
          <p:cNvSpPr/>
          <p:nvPr/>
        </p:nvSpPr>
        <p:spPr>
          <a:xfrm>
            <a:off x="10637215" y="534009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4</a:t>
            </a:r>
            <a:endParaRPr lang="en-US" sz="120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13 / 22</a:t>
            </a:r>
            <a:endParaRPr lang="en-US" sz="900" dirty="0"/>
          </a:p>
        </p:txBody>
      </p:sp>
      <p:sp>
        <p:nvSpPr>
          <p:cNvPr id="32" name="Text 30">
            <a:hlinkClick r:id="rId1" tooltip=""/>
          </p:cNvPr>
          <p:cNvSpPr/>
          <p:nvPr/>
        </p:nvSpPr>
        <p:spPr>
          <a:xfrm>
            <a:off x="8931859" y="6547104"/>
            <a:ext cx="2619756"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8: Drift · 2026-09-12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3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Prosessen</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Hvordan det bygges, og hvor langt autonomien går.</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09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Utviklingsprosess og autonomi</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14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SPESIFIKASJONEN KOMMER FØRST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Seks steg, hver gang</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478 oppgaver er ført gjennom kjeden, fordelt på 3 100 endringer siden 2025-11-21. 183 testfiler, og mange av dem vokter en regel framfor å teste en beregning.</a:t>
            </a:r>
            <a:endParaRPr lang="en-US" sz="1300" dirty="0"/>
          </a:p>
        </p:txBody>
      </p:sp>
      <p:sp>
        <p:nvSpPr>
          <p:cNvPr id="14" name="Shape 12"/>
          <p:cNvSpPr/>
          <p:nvPr/>
        </p:nvSpPr>
        <p:spPr>
          <a:xfrm>
            <a:off x="640080" y="2779776"/>
            <a:ext cx="1551889" cy="3419856"/>
          </a:xfrm>
          <a:prstGeom prst="rect">
            <a:avLst/>
          </a:prstGeom>
          <a:solidFill>
            <a:srgbClr val="EDEAE2"/>
          </a:solidFill>
          <a:ln w="9525">
            <a:solidFill>
              <a:srgbClr val="E0DDD5"/>
            </a:solidFill>
            <a:prstDash val="solid"/>
          </a:ln>
        </p:spPr>
      </p:sp>
      <p:sp>
        <p:nvSpPr>
          <p:cNvPr id="15" name="Shape 13"/>
          <p:cNvSpPr/>
          <p:nvPr/>
        </p:nvSpPr>
        <p:spPr>
          <a:xfrm>
            <a:off x="640080" y="2779776"/>
            <a:ext cx="1551889" cy="45720"/>
          </a:xfrm>
          <a:prstGeom prst="rect">
            <a:avLst/>
          </a:prstGeom>
          <a:solidFill>
            <a:srgbClr val="3A3A4A"/>
          </a:solidFill>
          <a:ln/>
        </p:spPr>
      </p:sp>
      <p:sp>
        <p:nvSpPr>
          <p:cNvPr id="16" name="Text 14"/>
          <p:cNvSpPr/>
          <p:nvPr/>
        </p:nvSpPr>
        <p:spPr>
          <a:xfrm>
            <a:off x="804672"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Spesifikasjon</a:t>
            </a:r>
            <a:endParaRPr lang="en-US" sz="1150" dirty="0"/>
          </a:p>
        </p:txBody>
      </p:sp>
      <p:sp>
        <p:nvSpPr>
          <p:cNvPr id="17" name="Text 15"/>
          <p:cNvSpPr/>
          <p:nvPr/>
        </p:nvSpPr>
        <p:spPr>
          <a:xfrm>
            <a:off x="804672"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Oppgaven beskrives før noe bygges: hva som skal løses, hvorfor, og hva som må være sant for at det er ferdig.</a:t>
            </a:r>
            <a:endParaRPr lang="en-US" sz="1000" dirty="0"/>
          </a:p>
        </p:txBody>
      </p:sp>
      <p:sp>
        <p:nvSpPr>
          <p:cNvPr id="18" name="Shape 16"/>
          <p:cNvSpPr/>
          <p:nvPr/>
        </p:nvSpPr>
        <p:spPr>
          <a:xfrm>
            <a:off x="2512009" y="2779776"/>
            <a:ext cx="1551889" cy="3419856"/>
          </a:xfrm>
          <a:prstGeom prst="rect">
            <a:avLst/>
          </a:prstGeom>
          <a:solidFill>
            <a:srgbClr val="EDEAE2"/>
          </a:solidFill>
          <a:ln w="9525">
            <a:solidFill>
              <a:srgbClr val="E0DDD5"/>
            </a:solidFill>
            <a:prstDash val="solid"/>
          </a:ln>
        </p:spPr>
      </p:sp>
      <p:sp>
        <p:nvSpPr>
          <p:cNvPr id="19" name="Shape 17"/>
          <p:cNvSpPr/>
          <p:nvPr/>
        </p:nvSpPr>
        <p:spPr>
          <a:xfrm>
            <a:off x="2512009" y="2779776"/>
            <a:ext cx="1551889" cy="45720"/>
          </a:xfrm>
          <a:prstGeom prst="rect">
            <a:avLst/>
          </a:prstGeom>
          <a:solidFill>
            <a:srgbClr val="3A3A4A"/>
          </a:solidFill>
          <a:ln/>
        </p:spPr>
      </p:sp>
      <p:sp>
        <p:nvSpPr>
          <p:cNvPr id="20" name="Text 18"/>
          <p:cNvSpPr/>
          <p:nvPr/>
        </p:nvSpPr>
        <p:spPr>
          <a:xfrm>
            <a:off x="2676601"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Plan</a:t>
            </a:r>
            <a:endParaRPr lang="en-US" sz="1150" dirty="0"/>
          </a:p>
        </p:txBody>
      </p:sp>
      <p:sp>
        <p:nvSpPr>
          <p:cNvPr id="21" name="Text 19"/>
          <p:cNvSpPr/>
          <p:nvPr/>
        </p:nvSpPr>
        <p:spPr>
          <a:xfrm>
            <a:off x="2676601"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Planen skrives ut og godkjennes før første kodelinje. Er den tvetydig, avklares det nå framfor halvveis.</a:t>
            </a:r>
            <a:endParaRPr lang="en-US" sz="1000" dirty="0"/>
          </a:p>
        </p:txBody>
      </p:sp>
      <p:sp>
        <p:nvSpPr>
          <p:cNvPr id="22" name="Text 20"/>
          <p:cNvSpPr/>
          <p:nvPr/>
        </p:nvSpPr>
        <p:spPr>
          <a:xfrm>
            <a:off x="2191969"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4383938" y="2779776"/>
            <a:ext cx="1551889" cy="3419856"/>
          </a:xfrm>
          <a:prstGeom prst="rect">
            <a:avLst/>
          </a:prstGeom>
          <a:solidFill>
            <a:srgbClr val="EDEAE2"/>
          </a:solidFill>
          <a:ln w="9525">
            <a:solidFill>
              <a:srgbClr val="E0DDD5"/>
            </a:solidFill>
            <a:prstDash val="solid"/>
          </a:ln>
        </p:spPr>
      </p:sp>
      <p:sp>
        <p:nvSpPr>
          <p:cNvPr id="24" name="Shape 22"/>
          <p:cNvSpPr/>
          <p:nvPr/>
        </p:nvSpPr>
        <p:spPr>
          <a:xfrm>
            <a:off x="4383938" y="2779776"/>
            <a:ext cx="1551889" cy="45720"/>
          </a:xfrm>
          <a:prstGeom prst="rect">
            <a:avLst/>
          </a:prstGeom>
          <a:solidFill>
            <a:srgbClr val="3A3A4A"/>
          </a:solidFill>
          <a:ln/>
        </p:spPr>
      </p:sp>
      <p:sp>
        <p:nvSpPr>
          <p:cNvPr id="25" name="Text 23"/>
          <p:cNvSpPr/>
          <p:nvPr/>
        </p:nvSpPr>
        <p:spPr>
          <a:xfrm>
            <a:off x="4548530"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Test først</a:t>
            </a:r>
            <a:endParaRPr lang="en-US" sz="1150" dirty="0"/>
          </a:p>
        </p:txBody>
      </p:sp>
      <p:sp>
        <p:nvSpPr>
          <p:cNvPr id="26" name="Text 24"/>
          <p:cNvSpPr/>
          <p:nvPr/>
        </p:nvSpPr>
        <p:spPr>
          <a:xfrm>
            <a:off x="4548530"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Testen skrives før koden og skal feile først. En test som består med én gang, har som regel ikke testet noe.</a:t>
            </a:r>
            <a:endParaRPr lang="en-US" sz="1000" dirty="0"/>
          </a:p>
        </p:txBody>
      </p:sp>
      <p:sp>
        <p:nvSpPr>
          <p:cNvPr id="27" name="Text 25"/>
          <p:cNvSpPr/>
          <p:nvPr/>
        </p:nvSpPr>
        <p:spPr>
          <a:xfrm>
            <a:off x="406389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6255868" y="2779776"/>
            <a:ext cx="1551889" cy="3419856"/>
          </a:xfrm>
          <a:prstGeom prst="rect">
            <a:avLst/>
          </a:prstGeom>
          <a:solidFill>
            <a:srgbClr val="EDEAE2"/>
          </a:solidFill>
          <a:ln w="9525">
            <a:solidFill>
              <a:srgbClr val="E0DDD5"/>
            </a:solidFill>
            <a:prstDash val="solid"/>
          </a:ln>
        </p:spPr>
      </p:sp>
      <p:sp>
        <p:nvSpPr>
          <p:cNvPr id="29" name="Shape 27"/>
          <p:cNvSpPr/>
          <p:nvPr/>
        </p:nvSpPr>
        <p:spPr>
          <a:xfrm>
            <a:off x="6255868" y="2779776"/>
            <a:ext cx="1551889" cy="45720"/>
          </a:xfrm>
          <a:prstGeom prst="rect">
            <a:avLst/>
          </a:prstGeom>
          <a:solidFill>
            <a:srgbClr val="3A3A4A"/>
          </a:solidFill>
          <a:ln/>
        </p:spPr>
      </p:sp>
      <p:sp>
        <p:nvSpPr>
          <p:cNvPr id="30" name="Text 28"/>
          <p:cNvSpPr/>
          <p:nvPr/>
        </p:nvSpPr>
        <p:spPr>
          <a:xfrm>
            <a:off x="6420460"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Bygging</a:t>
            </a:r>
            <a:endParaRPr lang="en-US" sz="1150" dirty="0"/>
          </a:p>
        </p:txBody>
      </p:sp>
      <p:sp>
        <p:nvSpPr>
          <p:cNvPr id="31" name="Text 29"/>
          <p:cNvSpPr/>
          <p:nvPr/>
        </p:nvSpPr>
        <p:spPr>
          <a:xfrm>
            <a:off x="6420460"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Arbeidet skjer på en egen gren, aldri direkte i det som er publisert.</a:t>
            </a:r>
            <a:endParaRPr lang="en-US" sz="1000" dirty="0"/>
          </a:p>
        </p:txBody>
      </p:sp>
      <p:sp>
        <p:nvSpPr>
          <p:cNvPr id="32" name="Text 30"/>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8127797" y="2779776"/>
            <a:ext cx="1551889" cy="3419856"/>
          </a:xfrm>
          <a:prstGeom prst="rect">
            <a:avLst/>
          </a:prstGeom>
          <a:solidFill>
            <a:srgbClr val="EDEAE2"/>
          </a:solidFill>
          <a:ln w="9525">
            <a:solidFill>
              <a:srgbClr val="E0DDD5"/>
            </a:solidFill>
            <a:prstDash val="solid"/>
          </a:ln>
        </p:spPr>
      </p:sp>
      <p:sp>
        <p:nvSpPr>
          <p:cNvPr id="34" name="Shape 32"/>
          <p:cNvSpPr/>
          <p:nvPr/>
        </p:nvSpPr>
        <p:spPr>
          <a:xfrm>
            <a:off x="8127797" y="2779776"/>
            <a:ext cx="1551889" cy="45720"/>
          </a:xfrm>
          <a:prstGeom prst="rect">
            <a:avLst/>
          </a:prstGeom>
          <a:solidFill>
            <a:srgbClr val="3A3A4A"/>
          </a:solidFill>
          <a:ln/>
        </p:spPr>
      </p:sp>
      <p:sp>
        <p:nvSpPr>
          <p:cNvPr id="35" name="Text 33"/>
          <p:cNvSpPr/>
          <p:nvPr/>
        </p:nvSpPr>
        <p:spPr>
          <a:xfrm>
            <a:off x="8292389"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5.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Kontroll</a:t>
            </a:r>
            <a:endParaRPr lang="en-US" sz="1150" dirty="0"/>
          </a:p>
        </p:txBody>
      </p:sp>
      <p:sp>
        <p:nvSpPr>
          <p:cNvPr id="36" name="Text 34"/>
          <p:cNvSpPr/>
          <p:nvPr/>
        </p:nvSpPr>
        <p:spPr>
          <a:xfrm>
            <a:off x="8292389"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Stilkontroll, typesjekk, hele testsettet og de egne reglene må være grønne før noe går videre.</a:t>
            </a:r>
            <a:endParaRPr lang="en-US" sz="1000" dirty="0"/>
          </a:p>
        </p:txBody>
      </p:sp>
      <p:sp>
        <p:nvSpPr>
          <p:cNvPr id="37" name="Text 35"/>
          <p:cNvSpPr/>
          <p:nvPr/>
        </p:nvSpPr>
        <p:spPr>
          <a:xfrm>
            <a:off x="7807757"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8" name="Shape 36"/>
          <p:cNvSpPr/>
          <p:nvPr/>
        </p:nvSpPr>
        <p:spPr>
          <a:xfrm>
            <a:off x="9999726" y="2779776"/>
            <a:ext cx="1551889" cy="3419856"/>
          </a:xfrm>
          <a:prstGeom prst="rect">
            <a:avLst/>
          </a:prstGeom>
          <a:solidFill>
            <a:srgbClr val="EDEAE2"/>
          </a:solidFill>
          <a:ln w="9525">
            <a:solidFill>
              <a:srgbClr val="E0DDD5"/>
            </a:solidFill>
            <a:prstDash val="solid"/>
          </a:ln>
        </p:spPr>
      </p:sp>
      <p:sp>
        <p:nvSpPr>
          <p:cNvPr id="39" name="Shape 37"/>
          <p:cNvSpPr/>
          <p:nvPr/>
        </p:nvSpPr>
        <p:spPr>
          <a:xfrm>
            <a:off x="9999726" y="2779776"/>
            <a:ext cx="1551889" cy="45720"/>
          </a:xfrm>
          <a:prstGeom prst="rect">
            <a:avLst/>
          </a:prstGeom>
          <a:solidFill>
            <a:srgbClr val="3A3A4A"/>
          </a:solidFill>
          <a:ln/>
        </p:spPr>
      </p:sp>
      <p:sp>
        <p:nvSpPr>
          <p:cNvPr id="40" name="Text 38"/>
          <p:cNvSpPr/>
          <p:nvPr/>
        </p:nvSpPr>
        <p:spPr>
          <a:xfrm>
            <a:off x="10164318"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6.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Kodegjennomgang</a:t>
            </a:r>
            <a:endParaRPr lang="en-US" sz="1150" dirty="0"/>
          </a:p>
        </p:txBody>
      </p:sp>
      <p:sp>
        <p:nvSpPr>
          <p:cNvPr id="41" name="Text 39"/>
          <p:cNvSpPr/>
          <p:nvPr/>
        </p:nvSpPr>
        <p:spPr>
          <a:xfrm>
            <a:off x="10164318"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Endringen leses gjennom kritisk før den tas inn. Alltid, uansett hvor liten den er.</a:t>
            </a:r>
            <a:endParaRPr lang="en-US" sz="1000" dirty="0"/>
          </a:p>
        </p:txBody>
      </p:sp>
      <p:sp>
        <p:nvSpPr>
          <p:cNvPr id="42" name="Text 40"/>
          <p:cNvSpPr/>
          <p:nvPr/>
        </p:nvSpPr>
        <p:spPr>
          <a:xfrm>
            <a:off x="9679686"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43" name="Shape 41"/>
          <p:cNvSpPr/>
          <p:nvPr/>
        </p:nvSpPr>
        <p:spPr>
          <a:xfrm>
            <a:off x="0" y="6473952"/>
            <a:ext cx="12191695" cy="384048"/>
          </a:xfrm>
          <a:prstGeom prst="rect">
            <a:avLst/>
          </a:prstGeom>
          <a:solidFill>
            <a:srgbClr val="FFFFFF"/>
          </a:solidFill>
          <a:ln/>
        </p:spPr>
      </p:sp>
      <p:sp>
        <p:nvSpPr>
          <p:cNvPr id="44" name="Shape 42"/>
          <p:cNvSpPr/>
          <p:nvPr/>
        </p:nvSpPr>
        <p:spPr>
          <a:xfrm>
            <a:off x="0" y="6473952"/>
            <a:ext cx="12191695" cy="18288"/>
          </a:xfrm>
          <a:prstGeom prst="rect">
            <a:avLst/>
          </a:prstGeom>
          <a:solidFill>
            <a:srgbClr val="E0DDD5"/>
          </a:solidFill>
          <a:ln/>
        </p:spPr>
      </p:sp>
      <p:sp>
        <p:nvSpPr>
          <p:cNvPr id="45" name="Text 4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15 / 22</a:t>
            </a:r>
            <a:endParaRPr lang="en-US" sz="900" dirty="0"/>
          </a:p>
        </p:txBody>
      </p:sp>
      <p:sp>
        <p:nvSpPr>
          <p:cNvPr id="46" name="Text 44">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9: Utvikling · 2026-09-12</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HVA SOM GIKK GALT UNDERVEIS</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Feilene telles, ikke pyntes</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Hvor ofte en AI-medarbeider tar feil, og hvor feilen blir stoppet, kan ikke utledes av kodehistorikken: en påstand uten grunnlag i data finnes bare i det øyeblikket noen fanget den. Derfor føres det dagbok for hånd, og det som allerede finnes som spor, leses ut av sporene.</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MEKANISMER SOM FANGER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6</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fra en automatisk sjekk til en leser utenfra</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UTEN SPOR</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kan ikke måles, og sies høyt framfor å telles som null</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LEST UT AV SPOR</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109</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hendelser gjenfunnet i kjøringer og gjennomlesinger</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SKREVET FOR HÅND</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8</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de som ikke kan gjenfinnes noe sted</a:t>
            </a:r>
            <a:endParaRPr lang="en-US" sz="950" dirty="0"/>
          </a:p>
        </p:txBody>
      </p:sp>
      <p:sp>
        <p:nvSpPr>
          <p:cNvPr id="30" name="Shape 28"/>
          <p:cNvSpPr/>
          <p:nvPr/>
        </p:nvSpPr>
        <p:spPr>
          <a:xfrm>
            <a:off x="0" y="6473952"/>
            <a:ext cx="12191695" cy="384048"/>
          </a:xfrm>
          <a:prstGeom prst="rect">
            <a:avLst/>
          </a:prstGeom>
          <a:solidFill>
            <a:srgbClr val="FFFFFF"/>
          </a:solidFill>
          <a:ln/>
        </p:spPr>
      </p:sp>
      <p:sp>
        <p:nvSpPr>
          <p:cNvPr id="31" name="Shape 29"/>
          <p:cNvSpPr/>
          <p:nvPr/>
        </p:nvSpPr>
        <p:spPr>
          <a:xfrm>
            <a:off x="0" y="6473952"/>
            <a:ext cx="12191695" cy="18288"/>
          </a:xfrm>
          <a:prstGeom prst="rect">
            <a:avLst/>
          </a:prstGeom>
          <a:solidFill>
            <a:srgbClr val="E0DDD5"/>
          </a:solidFill>
          <a:ln/>
        </p:spPr>
      </p:sp>
      <p:sp>
        <p:nvSpPr>
          <p:cNvPr id="32" name="Text 3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16 / 22</a:t>
            </a:r>
            <a:endParaRPr lang="en-US" sz="900" dirty="0"/>
          </a:p>
        </p:txBody>
      </p:sp>
      <p:sp>
        <p:nvSpPr>
          <p:cNvPr id="33" name="Text 31">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12: Regnskapet · 2026-09-12</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HVOR AUTONOMIEN STOPPER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Grensene som er satt med vilje</a:t>
            </a:r>
            <a:endParaRPr lang="en-US" sz="2600" dirty="0"/>
          </a:p>
        </p:txBody>
      </p:sp>
      <p:sp>
        <p:nvSpPr>
          <p:cNvPr id="13" name="Shape 11"/>
          <p:cNvSpPr/>
          <p:nvPr/>
        </p:nvSpPr>
        <p:spPr>
          <a:xfrm>
            <a:off x="640080" y="1865376"/>
            <a:ext cx="45720" cy="2007108"/>
          </a:xfrm>
          <a:prstGeom prst="rect">
            <a:avLst/>
          </a:prstGeom>
          <a:solidFill>
            <a:srgbClr val="3A3A4A"/>
          </a:solidFill>
          <a:ln/>
        </p:spPr>
      </p:sp>
      <p:sp>
        <p:nvSpPr>
          <p:cNvPr id="14" name="Text 12"/>
          <p:cNvSpPr/>
          <p:nvPr/>
        </p:nvSpPr>
        <p:spPr>
          <a:xfrm>
            <a:off x="868680" y="18653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Publisering er alltid et menneskevalg</a:t>
            </a:r>
            <a:endParaRPr lang="en-US" sz="1200" dirty="0"/>
          </a:p>
        </p:txBody>
      </p:sp>
      <p:sp>
        <p:nvSpPr>
          <p:cNvPr id="15" name="Text 13"/>
          <p:cNvSpPr/>
          <p:nvPr/>
        </p:nvSpPr>
        <p:spPr>
          <a:xfrm>
            <a:off x="868680" y="2231136"/>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Utkast skrives og kontrolleres automatisk. Ingen knapp sender ut alt som ligger klart; den som publiserer, navngir artikkelen.</a:t>
            </a:r>
            <a:endParaRPr lang="en-US" sz="1050" dirty="0"/>
          </a:p>
        </p:txBody>
      </p:sp>
      <p:sp>
        <p:nvSpPr>
          <p:cNvPr id="16" name="Shape 14"/>
          <p:cNvSpPr/>
          <p:nvPr/>
        </p:nvSpPr>
        <p:spPr>
          <a:xfrm>
            <a:off x="6255868" y="1865376"/>
            <a:ext cx="45720" cy="2007108"/>
          </a:xfrm>
          <a:prstGeom prst="rect">
            <a:avLst/>
          </a:prstGeom>
          <a:solidFill>
            <a:srgbClr val="3A3A4A"/>
          </a:solidFill>
          <a:ln/>
        </p:spPr>
      </p:sp>
      <p:sp>
        <p:nvSpPr>
          <p:cNvPr id="17" name="Text 15"/>
          <p:cNvSpPr/>
          <p:nvPr/>
        </p:nvSpPr>
        <p:spPr>
          <a:xfrm>
            <a:off x="6484468" y="18653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Køen er menneskekurert</a:t>
            </a:r>
            <a:endParaRPr lang="en-US" sz="1200" dirty="0"/>
          </a:p>
        </p:txBody>
      </p:sp>
      <p:sp>
        <p:nvSpPr>
          <p:cNvPr id="18" name="Text 16"/>
          <p:cNvSpPr/>
          <p:nvPr/>
        </p:nvSpPr>
        <p:spPr>
          <a:xfrm>
            <a:off x="6484468" y="2231136"/>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Oppgaver kan bygges parallelt gjennom natten, i hvert sitt isolerte miljø. Men ingenting legger seg selv i køen, og ingenting tas inn før et menneske har lest gjennom.</a:t>
            </a:r>
            <a:endParaRPr lang="en-US" sz="1050" dirty="0"/>
          </a:p>
        </p:txBody>
      </p:sp>
      <p:sp>
        <p:nvSpPr>
          <p:cNvPr id="19" name="Shape 17"/>
          <p:cNvSpPr/>
          <p:nvPr/>
        </p:nvSpPr>
        <p:spPr>
          <a:xfrm>
            <a:off x="640080" y="4192524"/>
            <a:ext cx="45720" cy="2007108"/>
          </a:xfrm>
          <a:prstGeom prst="rect">
            <a:avLst/>
          </a:prstGeom>
          <a:solidFill>
            <a:srgbClr val="3A3A4A"/>
          </a:solidFill>
          <a:ln/>
        </p:spPr>
      </p:sp>
      <p:sp>
        <p:nvSpPr>
          <p:cNvPr id="20" name="Text 18"/>
          <p:cNvSpPr/>
          <p:nvPr/>
        </p:nvSpPr>
        <p:spPr>
          <a:xfrm>
            <a:off x="868680" y="41925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Nye kilder vurderes av et menneske</a:t>
            </a:r>
            <a:endParaRPr lang="en-US" sz="1200" dirty="0"/>
          </a:p>
        </p:txBody>
      </p:sp>
      <p:sp>
        <p:nvSpPr>
          <p:cNvPr id="21" name="Text 19"/>
          <p:cNvSpPr/>
          <p:nvPr/>
        </p:nvSpPr>
        <p:spPr>
          <a:xfrm>
            <a:off x="868680" y="4558284"/>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Om en tabell måler det den ser ut til å måle, er et faglig spørsmål. Feil valg gir tall som ser riktige ut og er feil.</a:t>
            </a:r>
            <a:endParaRPr lang="en-US" sz="1050" dirty="0"/>
          </a:p>
        </p:txBody>
      </p:sp>
      <p:sp>
        <p:nvSpPr>
          <p:cNvPr id="22" name="Shape 20"/>
          <p:cNvSpPr/>
          <p:nvPr/>
        </p:nvSpPr>
        <p:spPr>
          <a:xfrm>
            <a:off x="6255868" y="4192524"/>
            <a:ext cx="45720" cy="2007108"/>
          </a:xfrm>
          <a:prstGeom prst="rect">
            <a:avLst/>
          </a:prstGeom>
          <a:solidFill>
            <a:srgbClr val="3A3A4A"/>
          </a:solidFill>
          <a:ln/>
        </p:spPr>
      </p:sp>
      <p:sp>
        <p:nvSpPr>
          <p:cNvPr id="23" name="Text 21"/>
          <p:cNvSpPr/>
          <p:nvPr/>
        </p:nvSpPr>
        <p:spPr>
          <a:xfrm>
            <a:off x="6484468" y="41925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Å skru det av er den billigste handlingen</a:t>
            </a:r>
            <a:endParaRPr lang="en-US" sz="1200" dirty="0"/>
          </a:p>
        </p:txBody>
      </p:sp>
      <p:sp>
        <p:nvSpPr>
          <p:cNvPr id="24" name="Text 22"/>
          <p:cNvSpPr/>
          <p:nvPr/>
        </p:nvSpPr>
        <p:spPr>
          <a:xfrm>
            <a:off x="6484468" y="4558284"/>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Fjern markeringen fra oppgavene, så er køen tom. Et system som er dyrt å stoppe, blir stående lenger enn det burde.</a:t>
            </a:r>
            <a:endParaRPr lang="en-US" sz="1050" dirty="0"/>
          </a:p>
        </p:txBody>
      </p:sp>
      <p:sp>
        <p:nvSpPr>
          <p:cNvPr id="25" name="Shape 23"/>
          <p:cNvSpPr/>
          <p:nvPr/>
        </p:nvSpPr>
        <p:spPr>
          <a:xfrm>
            <a:off x="0" y="6473952"/>
            <a:ext cx="12191695" cy="384048"/>
          </a:xfrm>
          <a:prstGeom prst="rect">
            <a:avLst/>
          </a:prstGeom>
          <a:solidFill>
            <a:srgbClr val="FFFFFF"/>
          </a:solidFill>
          <a:ln/>
        </p:spPr>
      </p:sp>
      <p:sp>
        <p:nvSpPr>
          <p:cNvPr id="26" name="Shape 24"/>
          <p:cNvSpPr/>
          <p:nvPr/>
        </p:nvSpPr>
        <p:spPr>
          <a:xfrm>
            <a:off x="0" y="6473952"/>
            <a:ext cx="12191695" cy="18288"/>
          </a:xfrm>
          <a:prstGeom prst="rect">
            <a:avLst/>
          </a:prstGeom>
          <a:solidFill>
            <a:srgbClr val="E0DDD5"/>
          </a:solidFill>
          <a:ln/>
        </p:spPr>
      </p:sp>
      <p:sp>
        <p:nvSpPr>
          <p:cNvPr id="27" name="Text 2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17 / 22</a:t>
            </a:r>
            <a:endParaRPr lang="en-US" sz="900" dirty="0"/>
          </a:p>
        </p:txBody>
      </p:sp>
      <p:sp>
        <p:nvSpPr>
          <p:cNvPr id="28" name="Text 26">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9: Utvikling · 2026-09-12</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4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Prosjektet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det har blitt, og hva det har kostet.</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10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Leveranser, utviklingsreise og kostnader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11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Hva det krever, og hva det gir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12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Kvalitets- og autonomiregnskapet</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13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Prosess, tid og forbruk</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18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FRA PROTOTYP TIL PORTAL</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Portalen begynte ikke som en portal</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Første kodelinje 2025-11-21. Datalageret var der før portalen, ikke etterpå, og det er grunnen til at to dataarkitekturer lever side om side i dag.</a:t>
            </a:r>
            <a:endParaRPr lang="en-US" sz="1300" dirty="0"/>
          </a:p>
        </p:txBody>
      </p:sp>
      <p:sp>
        <p:nvSpPr>
          <p:cNvPr id="14" name="Shape 12"/>
          <p:cNvSpPr/>
          <p:nvPr/>
        </p:nvSpPr>
        <p:spPr>
          <a:xfrm>
            <a:off x="640080" y="2825496"/>
            <a:ext cx="45720" cy="745236"/>
          </a:xfrm>
          <a:prstGeom prst="rect">
            <a:avLst/>
          </a:prstGeom>
          <a:solidFill>
            <a:srgbClr val="3A3A4A"/>
          </a:solidFill>
          <a:ln/>
        </p:spPr>
      </p:sp>
      <p:sp>
        <p:nvSpPr>
          <p:cNvPr id="15" name="Text 13"/>
          <p:cNvSpPr/>
          <p:nvPr/>
        </p:nvSpPr>
        <p:spPr>
          <a:xfrm>
            <a:off x="841248" y="2798064"/>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NOVEMBER 2025</a:t>
            </a:r>
            <a:endParaRPr lang="en-US" sz="800" dirty="0"/>
          </a:p>
        </p:txBody>
      </p:sp>
      <p:sp>
        <p:nvSpPr>
          <p:cNvPr id="16" name="Text 14"/>
          <p:cNvSpPr/>
          <p:nvPr/>
        </p:nvSpPr>
        <p:spPr>
          <a:xfrm>
            <a:off x="841248" y="2999232"/>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Det startet som et spørreverktøy</a:t>
            </a:r>
            <a:endParaRPr lang="en-US" sz="1050" dirty="0"/>
          </a:p>
        </p:txBody>
      </p:sp>
      <p:sp>
        <p:nvSpPr>
          <p:cNvPr id="17" name="Text 15"/>
          <p:cNvSpPr/>
          <p:nvPr/>
        </p:nvSpPr>
        <p:spPr>
          <a:xfrm>
            <a:off x="841248" y="3255264"/>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Første versjon var ikke et nettsted, men en liten app for å stille spørsmål til et datalager på norsk og få både spørringen (SQL) og svaret tilbake.</a:t>
            </a:r>
            <a:endParaRPr lang="en-US" sz="800" dirty="0"/>
          </a:p>
        </p:txBody>
      </p:sp>
      <p:sp>
        <p:nvSpPr>
          <p:cNvPr id="18" name="Shape 16"/>
          <p:cNvSpPr/>
          <p:nvPr/>
        </p:nvSpPr>
        <p:spPr>
          <a:xfrm>
            <a:off x="640080" y="3680460"/>
            <a:ext cx="45720" cy="745236"/>
          </a:xfrm>
          <a:prstGeom prst="rect">
            <a:avLst/>
          </a:prstGeom>
          <a:solidFill>
            <a:srgbClr val="C8C5BD"/>
          </a:solidFill>
          <a:ln/>
        </p:spPr>
      </p:sp>
      <p:sp>
        <p:nvSpPr>
          <p:cNvPr id="19" name="Text 17"/>
          <p:cNvSpPr/>
          <p:nvPr/>
        </p:nvSpPr>
        <p:spPr>
          <a:xfrm>
            <a:off x="841248" y="3653028"/>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DESEMBER 2025</a:t>
            </a:r>
            <a:endParaRPr lang="en-US" sz="800" dirty="0"/>
          </a:p>
        </p:txBody>
      </p:sp>
      <p:sp>
        <p:nvSpPr>
          <p:cNvPr id="20" name="Text 18"/>
          <p:cNvSpPr/>
          <p:nvPr/>
        </p:nvSpPr>
        <p:spPr>
          <a:xfrm>
            <a:off x="841248" y="3854196"/>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Transformasjonslaget kommer til</a:t>
            </a:r>
            <a:endParaRPr lang="en-US" sz="1050" dirty="0"/>
          </a:p>
        </p:txBody>
      </p:sp>
      <p:sp>
        <p:nvSpPr>
          <p:cNvPr id="21" name="Text 19"/>
          <p:cNvSpPr/>
          <p:nvPr/>
        </p:nvSpPr>
        <p:spPr>
          <a:xfrm>
            <a:off x="841248" y="4110228"/>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Datalaget fikk navngitte, testede transformasjonssteg framfor spørringer skrevet på nytt hver gang. Kvalitetsmålinger på dataene kom samtidig.</a:t>
            </a:r>
            <a:endParaRPr lang="en-US" sz="800" dirty="0"/>
          </a:p>
        </p:txBody>
      </p:sp>
      <p:sp>
        <p:nvSpPr>
          <p:cNvPr id="22" name="Shape 20"/>
          <p:cNvSpPr/>
          <p:nvPr/>
        </p:nvSpPr>
        <p:spPr>
          <a:xfrm>
            <a:off x="640080" y="4535424"/>
            <a:ext cx="45720" cy="745236"/>
          </a:xfrm>
          <a:prstGeom prst="rect">
            <a:avLst/>
          </a:prstGeom>
          <a:solidFill>
            <a:srgbClr val="C8C5BD"/>
          </a:solidFill>
          <a:ln/>
        </p:spPr>
      </p:sp>
      <p:sp>
        <p:nvSpPr>
          <p:cNvPr id="23" name="Text 21"/>
          <p:cNvSpPr/>
          <p:nvPr/>
        </p:nvSpPr>
        <p:spPr>
          <a:xfrm>
            <a:off x="841248" y="4507992"/>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JANUAR OG FEBRUAR 2026</a:t>
            </a:r>
            <a:endParaRPr lang="en-US" sz="800" dirty="0"/>
          </a:p>
        </p:txBody>
      </p:sp>
      <p:sp>
        <p:nvSpPr>
          <p:cNvPr id="24" name="Text 22"/>
          <p:cNvSpPr/>
          <p:nvPr/>
        </p:nvSpPr>
        <p:spPr>
          <a:xfrm>
            <a:off x="841248" y="4709160"/>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Nesten ingenting</a:t>
            </a:r>
            <a:endParaRPr lang="en-US" sz="1050" dirty="0"/>
          </a:p>
        </p:txBody>
      </p:sp>
      <p:sp>
        <p:nvSpPr>
          <p:cNvPr id="25" name="Text 23"/>
          <p:cNvSpPr/>
          <p:nvPr/>
        </p:nvSpPr>
        <p:spPr>
          <a:xfrm>
            <a:off x="841248" y="4965192"/>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Et opphold på to måneder med tilnærmet null aktivitet. Verktøyet virket, men det var ikke noe å bruke det til.</a:t>
            </a:r>
            <a:endParaRPr lang="en-US" sz="800" dirty="0"/>
          </a:p>
        </p:txBody>
      </p:sp>
      <p:sp>
        <p:nvSpPr>
          <p:cNvPr id="26" name="Shape 24"/>
          <p:cNvSpPr/>
          <p:nvPr/>
        </p:nvSpPr>
        <p:spPr>
          <a:xfrm>
            <a:off x="640080" y="5390388"/>
            <a:ext cx="45720" cy="745236"/>
          </a:xfrm>
          <a:prstGeom prst="rect">
            <a:avLst/>
          </a:prstGeom>
          <a:solidFill>
            <a:srgbClr val="3A3A4A"/>
          </a:solidFill>
          <a:ln/>
        </p:spPr>
      </p:sp>
      <p:sp>
        <p:nvSpPr>
          <p:cNvPr id="27" name="Text 25"/>
          <p:cNvSpPr/>
          <p:nvPr/>
        </p:nvSpPr>
        <p:spPr>
          <a:xfrm>
            <a:off x="841248" y="5362956"/>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MARS 2026</a:t>
            </a:r>
            <a:endParaRPr lang="en-US" sz="800" dirty="0"/>
          </a:p>
        </p:txBody>
      </p:sp>
      <p:sp>
        <p:nvSpPr>
          <p:cNvPr id="28" name="Text 26"/>
          <p:cNvSpPr/>
          <p:nvPr/>
        </p:nvSpPr>
        <p:spPr>
          <a:xfrm>
            <a:off x="841248" y="5564124"/>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Uttrekk fra NAV, og en portal å vise dem i</a:t>
            </a:r>
            <a:endParaRPr lang="en-US" sz="1050" dirty="0"/>
          </a:p>
        </p:txBody>
      </p:sp>
      <p:sp>
        <p:nvSpPr>
          <p:cNvPr id="29" name="Text 27"/>
          <p:cNvSpPr/>
          <p:nvPr/>
        </p:nvSpPr>
        <p:spPr>
          <a:xfrm>
            <a:off x="841248" y="5820156"/>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Et eget uttrekksverktøy mot NAVs statistikkbank ble skrevet for å hente tabeller som ikke fantes bak et API. Da tallene først lå der, trengte de et sted å vises - og portalen ble til.</a:t>
            </a:r>
            <a:endParaRPr lang="en-US" sz="800" dirty="0"/>
          </a:p>
        </p:txBody>
      </p:sp>
      <p:sp>
        <p:nvSpPr>
          <p:cNvPr id="30" name="Shape 28"/>
          <p:cNvSpPr/>
          <p:nvPr/>
        </p:nvSpPr>
        <p:spPr>
          <a:xfrm>
            <a:off x="6233008" y="2825496"/>
            <a:ext cx="45720" cy="745236"/>
          </a:xfrm>
          <a:prstGeom prst="rect">
            <a:avLst/>
          </a:prstGeom>
          <a:solidFill>
            <a:srgbClr val="3A3A4A"/>
          </a:solidFill>
          <a:ln/>
        </p:spPr>
      </p:sp>
      <p:sp>
        <p:nvSpPr>
          <p:cNvPr id="31" name="Text 29"/>
          <p:cNvSpPr/>
          <p:nvPr/>
        </p:nvSpPr>
        <p:spPr>
          <a:xfrm>
            <a:off x="6434176" y="2798064"/>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APRIL 2026</a:t>
            </a:r>
            <a:endParaRPr lang="en-US" sz="800" dirty="0"/>
          </a:p>
        </p:txBody>
      </p:sp>
      <p:sp>
        <p:nvSpPr>
          <p:cNvPr id="32" name="Text 30"/>
          <p:cNvSpPr/>
          <p:nvPr/>
        </p:nvSpPr>
        <p:spPr>
          <a:xfrm>
            <a:off x="6434176" y="2999232"/>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Industrialisering</a:t>
            </a:r>
            <a:endParaRPr lang="en-US" sz="1050" dirty="0"/>
          </a:p>
        </p:txBody>
      </p:sp>
      <p:sp>
        <p:nvSpPr>
          <p:cNvPr id="33" name="Text 31"/>
          <p:cNvSpPr/>
          <p:nvPr/>
        </p:nvSpPr>
        <p:spPr>
          <a:xfrm>
            <a:off x="6434176" y="3255264"/>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Den travleste måneden i prosjektets historie.</a:t>
            </a:r>
            <a:endParaRPr lang="en-US" sz="800" dirty="0"/>
          </a:p>
        </p:txBody>
      </p:sp>
      <p:sp>
        <p:nvSpPr>
          <p:cNvPr id="34" name="Shape 32"/>
          <p:cNvSpPr/>
          <p:nvPr/>
        </p:nvSpPr>
        <p:spPr>
          <a:xfrm>
            <a:off x="6233008" y="3680460"/>
            <a:ext cx="45720" cy="745236"/>
          </a:xfrm>
          <a:prstGeom prst="rect">
            <a:avLst/>
          </a:prstGeom>
          <a:solidFill>
            <a:srgbClr val="C8C5BD"/>
          </a:solidFill>
          <a:ln/>
        </p:spPr>
      </p:sp>
      <p:sp>
        <p:nvSpPr>
          <p:cNvPr id="35" name="Text 33"/>
          <p:cNvSpPr/>
          <p:nvPr/>
        </p:nvSpPr>
        <p:spPr>
          <a:xfrm>
            <a:off x="6434176" y="3653028"/>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MAI OG JUNI 2026</a:t>
            </a:r>
            <a:endParaRPr lang="en-US" sz="800" dirty="0"/>
          </a:p>
        </p:txBody>
      </p:sp>
      <p:sp>
        <p:nvSpPr>
          <p:cNvPr id="36" name="Text 34"/>
          <p:cNvSpPr/>
          <p:nvPr/>
        </p:nvSpPr>
        <p:spPr>
          <a:xfrm>
            <a:off x="6434176" y="3854196"/>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Vokterne tar over</a:t>
            </a:r>
            <a:endParaRPr lang="en-US" sz="1050" dirty="0"/>
          </a:p>
        </p:txBody>
      </p:sp>
      <p:sp>
        <p:nvSpPr>
          <p:cNvPr id="37" name="Text 35"/>
          <p:cNvSpPr/>
          <p:nvPr/>
        </p:nvSpPr>
        <p:spPr>
          <a:xfrm>
            <a:off x="6434176" y="4110228"/>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Arbeidet flyttet seg fra å bygge sider til å bygge kontroller: foreldelsesvakt, kildehenvisning per graf, tester som vokter regler framfor beregninger.</a:t>
            </a:r>
            <a:endParaRPr lang="en-US" sz="800" dirty="0"/>
          </a:p>
        </p:txBody>
      </p:sp>
      <p:sp>
        <p:nvSpPr>
          <p:cNvPr id="38" name="Shape 36"/>
          <p:cNvSpPr/>
          <p:nvPr/>
        </p:nvSpPr>
        <p:spPr>
          <a:xfrm>
            <a:off x="6233008" y="4535424"/>
            <a:ext cx="45720" cy="745236"/>
          </a:xfrm>
          <a:prstGeom prst="rect">
            <a:avLst/>
          </a:prstGeom>
          <a:solidFill>
            <a:srgbClr val="3A3A4A"/>
          </a:solidFill>
          <a:ln/>
        </p:spPr>
      </p:sp>
      <p:sp>
        <p:nvSpPr>
          <p:cNvPr id="39" name="Text 37"/>
          <p:cNvSpPr/>
          <p:nvPr/>
        </p:nvSpPr>
        <p:spPr>
          <a:xfrm>
            <a:off x="6434176" y="4507992"/>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AUGUST 2026</a:t>
            </a:r>
            <a:endParaRPr lang="en-US" sz="800" dirty="0"/>
          </a:p>
        </p:txBody>
      </p:sp>
      <p:sp>
        <p:nvSpPr>
          <p:cNvPr id="40" name="Text 38"/>
          <p:cNvSpPr/>
          <p:nvPr/>
        </p:nvSpPr>
        <p:spPr>
          <a:xfrm>
            <a:off x="6434176" y="4709160"/>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Sammenhengene modelleres</a:t>
            </a:r>
            <a:endParaRPr lang="en-US" sz="1050" dirty="0"/>
          </a:p>
        </p:txBody>
      </p:sp>
      <p:sp>
        <p:nvSpPr>
          <p:cNvPr id="41" name="Text 39"/>
          <p:cNvSpPr/>
          <p:nvPr/>
        </p:nvSpPr>
        <p:spPr>
          <a:xfrm>
            <a:off x="6434176" y="4965192"/>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Kunnskapskartet kom, først på portalen og så som eget nettsted. Portalen fikk et grensesnitt agenter kan spørre direkte. Idébanken begynte å foreslå hva som burde dekkes.</a:t>
            </a:r>
            <a:endParaRPr lang="en-US" sz="800" dirty="0"/>
          </a:p>
        </p:txBody>
      </p:sp>
      <p:sp>
        <p:nvSpPr>
          <p:cNvPr id="42" name="Shape 40"/>
          <p:cNvSpPr/>
          <p:nvPr/>
        </p:nvSpPr>
        <p:spPr>
          <a:xfrm>
            <a:off x="6233008" y="5390388"/>
            <a:ext cx="45720" cy="745236"/>
          </a:xfrm>
          <a:prstGeom prst="rect">
            <a:avLst/>
          </a:prstGeom>
          <a:solidFill>
            <a:srgbClr val="C8C5BD"/>
          </a:solidFill>
          <a:ln/>
        </p:spPr>
      </p:sp>
      <p:sp>
        <p:nvSpPr>
          <p:cNvPr id="43" name="Text 41"/>
          <p:cNvSpPr/>
          <p:nvPr/>
        </p:nvSpPr>
        <p:spPr>
          <a:xfrm>
            <a:off x="6434176" y="5362956"/>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SEPTEMBER 2026</a:t>
            </a:r>
            <a:endParaRPr lang="en-US" sz="800" dirty="0"/>
          </a:p>
        </p:txBody>
      </p:sp>
      <p:sp>
        <p:nvSpPr>
          <p:cNvPr id="44" name="Text 42"/>
          <p:cNvSpPr/>
          <p:nvPr/>
        </p:nvSpPr>
        <p:spPr>
          <a:xfrm>
            <a:off x="6434176" y="5564124"/>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Dokumentasjonen du leser nå</a:t>
            </a:r>
            <a:endParaRPr lang="en-US" sz="1050" dirty="0"/>
          </a:p>
        </p:txBody>
      </p:sp>
      <p:sp>
        <p:nvSpPr>
          <p:cNvPr id="45" name="Text 43"/>
          <p:cNvSpPr/>
          <p:nvPr/>
        </p:nvSpPr>
        <p:spPr>
          <a:xfrm>
            <a:off x="6434176" y="5820156"/>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Den tekniske beskrivelsen ble utvidet fra én side til ti kapitler, med tallene utledet fra registrene og en månedlig gjennomgang av teksten.</a:t>
            </a:r>
            <a:endParaRPr lang="en-US" sz="800" dirty="0"/>
          </a:p>
        </p:txBody>
      </p:sp>
      <p:sp>
        <p:nvSpPr>
          <p:cNvPr id="46" name="Shape 44"/>
          <p:cNvSpPr/>
          <p:nvPr/>
        </p:nvSpPr>
        <p:spPr>
          <a:xfrm>
            <a:off x="0" y="6473952"/>
            <a:ext cx="12191695" cy="384048"/>
          </a:xfrm>
          <a:prstGeom prst="rect">
            <a:avLst/>
          </a:prstGeom>
          <a:solidFill>
            <a:srgbClr val="FFFFFF"/>
          </a:solidFill>
          <a:ln/>
        </p:spPr>
      </p:sp>
      <p:sp>
        <p:nvSpPr>
          <p:cNvPr id="47" name="Shape 45"/>
          <p:cNvSpPr/>
          <p:nvPr/>
        </p:nvSpPr>
        <p:spPr>
          <a:xfrm>
            <a:off x="0" y="6473952"/>
            <a:ext cx="12191695" cy="18288"/>
          </a:xfrm>
          <a:prstGeom prst="rect">
            <a:avLst/>
          </a:prstGeom>
          <a:solidFill>
            <a:srgbClr val="E0DDD5"/>
          </a:solidFill>
          <a:ln/>
        </p:spPr>
      </p:sp>
      <p:sp>
        <p:nvSpPr>
          <p:cNvPr id="48" name="Text 46"/>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19 / 22</a:t>
            </a:r>
            <a:endParaRPr lang="en-US" sz="900" dirty="0"/>
          </a:p>
        </p:txBody>
      </p:sp>
      <p:sp>
        <p:nvSpPr>
          <p:cNvPr id="49" name="Text 47">
            <a:hlinkClick r:id="rId1" tooltip=""/>
          </p:cNvPr>
          <p:cNvSpPr/>
          <p:nvPr/>
        </p:nvSpPr>
        <p:spPr>
          <a:xfrm>
            <a:off x="8540953" y="6547104"/>
            <a:ext cx="3010662"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10: Historikk · 2026-09-12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BLANDET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Hvem dette er for, og hvor tyngden ligger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Et publikum med både fagfolk og ledere, som en konferanse i offentlig sektor. Dette er én av tre varianter med de samme lysbildene; det som skiller dem, er denne innledningen.</a:t>
            </a:r>
            <a:endParaRPr lang="en-US" sz="1300" dirty="0"/>
          </a:p>
        </p:txBody>
      </p:sp>
      <p:sp>
        <p:nvSpPr>
          <p:cNvPr id="14" name="Shape 12"/>
          <p:cNvSpPr/>
          <p:nvPr/>
        </p:nvSpPr>
        <p:spPr>
          <a:xfrm>
            <a:off x="640080" y="2779776"/>
            <a:ext cx="45720" cy="926592"/>
          </a:xfrm>
          <a:prstGeom prst="rect">
            <a:avLst/>
          </a:prstGeom>
          <a:solidFill>
            <a:srgbClr val="3A3A4A"/>
          </a:solidFill>
          <a:ln/>
        </p:spPr>
      </p:sp>
      <p:sp>
        <p:nvSpPr>
          <p:cNvPr id="15" name="Text 13"/>
          <p:cNvSpPr/>
          <p:nvPr/>
        </p:nvSpPr>
        <p:spPr>
          <a:xfrm>
            <a:off x="868680" y="27797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 Datagrunnlag</a:t>
            </a:r>
            <a:endParaRPr lang="en-US" sz="1200" dirty="0"/>
          </a:p>
        </p:txBody>
      </p:sp>
      <p:sp>
        <p:nvSpPr>
          <p:cNvPr id="16" name="Text 14"/>
          <p:cNvSpPr/>
          <p:nvPr/>
        </p:nvSpPr>
        <p:spPr>
          <a:xfrm>
            <a:off x="868680" y="3145536"/>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Felles utgangspunkt for alle i salen.</a:t>
            </a:r>
            <a:endParaRPr lang="en-US" sz="1050" dirty="0"/>
          </a:p>
        </p:txBody>
      </p:sp>
      <p:sp>
        <p:nvSpPr>
          <p:cNvPr id="17" name="Shape 15"/>
          <p:cNvSpPr/>
          <p:nvPr/>
        </p:nvSpPr>
        <p:spPr>
          <a:xfrm>
            <a:off x="6255868" y="2779776"/>
            <a:ext cx="45720" cy="926592"/>
          </a:xfrm>
          <a:prstGeom prst="rect">
            <a:avLst/>
          </a:prstGeom>
          <a:solidFill>
            <a:srgbClr val="3A3A4A"/>
          </a:solidFill>
          <a:ln/>
        </p:spPr>
      </p:sp>
      <p:sp>
        <p:nvSpPr>
          <p:cNvPr id="18" name="Text 16"/>
          <p:cNvSpPr/>
          <p:nvPr/>
        </p:nvSpPr>
        <p:spPr>
          <a:xfrm>
            <a:off x="6484468" y="27797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5: Plattform</a:t>
            </a:r>
            <a:endParaRPr lang="en-US" sz="1200" dirty="0"/>
          </a:p>
        </p:txBody>
      </p:sp>
      <p:sp>
        <p:nvSpPr>
          <p:cNvPr id="19" name="Text 17"/>
          <p:cNvSpPr/>
          <p:nvPr/>
        </p:nvSpPr>
        <p:spPr>
          <a:xfrm>
            <a:off x="6484468" y="3145536"/>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Nok arkitektur til at fagfolkene får noe.</a:t>
            </a:r>
            <a:endParaRPr lang="en-US" sz="1050" dirty="0"/>
          </a:p>
        </p:txBody>
      </p:sp>
      <p:sp>
        <p:nvSpPr>
          <p:cNvPr id="20" name="Shape 18"/>
          <p:cNvSpPr/>
          <p:nvPr/>
        </p:nvSpPr>
        <p:spPr>
          <a:xfrm>
            <a:off x="640080" y="4026408"/>
            <a:ext cx="45720" cy="926592"/>
          </a:xfrm>
          <a:prstGeom prst="rect">
            <a:avLst/>
          </a:prstGeom>
          <a:solidFill>
            <a:srgbClr val="3A3A4A"/>
          </a:solidFill>
          <a:ln/>
        </p:spPr>
      </p:sp>
      <p:sp>
        <p:nvSpPr>
          <p:cNvPr id="21" name="Text 19"/>
          <p:cNvSpPr/>
          <p:nvPr/>
        </p:nvSpPr>
        <p:spPr>
          <a:xfrm>
            <a:off x="868680" y="4026408"/>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9: Utvikling</a:t>
            </a:r>
            <a:endParaRPr lang="en-US" sz="1200" dirty="0"/>
          </a:p>
        </p:txBody>
      </p:sp>
      <p:sp>
        <p:nvSpPr>
          <p:cNvPr id="22" name="Text 20"/>
          <p:cNvSpPr/>
          <p:nvPr/>
        </p:nvSpPr>
        <p:spPr>
          <a:xfrm>
            <a:off x="868680" y="4392168"/>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Det mest omstridte budskapet, og det treffer begge.</a:t>
            </a:r>
            <a:endParaRPr lang="en-US" sz="1050" dirty="0"/>
          </a:p>
        </p:txBody>
      </p:sp>
      <p:sp>
        <p:nvSpPr>
          <p:cNvPr id="23" name="Shape 21"/>
          <p:cNvSpPr/>
          <p:nvPr/>
        </p:nvSpPr>
        <p:spPr>
          <a:xfrm>
            <a:off x="6255868" y="4026408"/>
            <a:ext cx="45720" cy="926592"/>
          </a:xfrm>
          <a:prstGeom prst="rect">
            <a:avLst/>
          </a:prstGeom>
          <a:solidFill>
            <a:srgbClr val="3A3A4A"/>
          </a:solidFill>
          <a:ln/>
        </p:spPr>
      </p:sp>
      <p:sp>
        <p:nvSpPr>
          <p:cNvPr id="24" name="Text 22"/>
          <p:cNvSpPr/>
          <p:nvPr/>
        </p:nvSpPr>
        <p:spPr>
          <a:xfrm>
            <a:off x="6484468" y="4026408"/>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10: Historikk</a:t>
            </a:r>
            <a:endParaRPr lang="en-US" sz="1200" dirty="0"/>
          </a:p>
        </p:txBody>
      </p:sp>
      <p:sp>
        <p:nvSpPr>
          <p:cNvPr id="25" name="Text 23"/>
          <p:cNvSpPr/>
          <p:nvPr/>
        </p:nvSpPr>
        <p:spPr>
          <a:xfrm>
            <a:off x="6484468" y="4392168"/>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Nok økonomi til at lederne får noe.</a:t>
            </a:r>
            <a:endParaRPr lang="en-US" sz="1050" dirty="0"/>
          </a:p>
        </p:txBody>
      </p:sp>
      <p:sp>
        <p:nvSpPr>
          <p:cNvPr id="26" name="Shape 24"/>
          <p:cNvSpPr/>
          <p:nvPr/>
        </p:nvSpPr>
        <p:spPr>
          <a:xfrm>
            <a:off x="640080" y="5273040"/>
            <a:ext cx="45720" cy="926592"/>
          </a:xfrm>
          <a:prstGeom prst="rect">
            <a:avLst/>
          </a:prstGeom>
          <a:solidFill>
            <a:srgbClr val="3A3A4A"/>
          </a:solidFill>
          <a:ln/>
        </p:spPr>
      </p:sp>
      <p:sp>
        <p:nvSpPr>
          <p:cNvPr id="27" name="Text 25"/>
          <p:cNvSpPr/>
          <p:nvPr/>
        </p:nvSpPr>
        <p:spPr>
          <a:xfrm>
            <a:off x="868680" y="5273040"/>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11: Erfaringer</a:t>
            </a:r>
            <a:endParaRPr lang="en-US" sz="1200" dirty="0"/>
          </a:p>
        </p:txBody>
      </p:sp>
      <p:sp>
        <p:nvSpPr>
          <p:cNvPr id="28" name="Text 26"/>
          <p:cNvSpPr/>
          <p:nvPr/>
        </p:nvSpPr>
        <p:spPr>
          <a:xfrm>
            <a:off x="868680" y="5638800"/>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Den ærlige delen som treffer alle.</a:t>
            </a:r>
            <a:endParaRPr lang="en-US" sz="105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02 / 22</a:t>
            </a:r>
            <a:endParaRPr lang="en-US" sz="900" dirty="0"/>
          </a:p>
        </p:txBody>
      </p:sp>
      <p:sp>
        <p:nvSpPr>
          <p:cNvPr id="32" name="Text 30">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PROSESS, TID OG FORBRUK</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Hva én instruksjon utløser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Hvor mange handlinger språkmodellen gjør for hver beskjed den får, og hva det ville kostet til stykkpris. Tallene kommer fra arbeidsøktene selv, samlet som tall og aldri som tekst.</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INSTRUKSJONER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418</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skrevet av et menneske</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HANDLINGER PER INSTRUKSJON</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47</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19 711 verktøyhandlinger i alt</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ESTIMERT STYKKPRIS</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$3505</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36 802 kr til listepris, betalt som Max 20x-abonnement</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DELTE FIL</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26 %</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av 846 PR-par som var åpne samtidig</a:t>
            </a:r>
            <a:endParaRPr lang="en-US" sz="950" dirty="0"/>
          </a:p>
        </p:txBody>
      </p:sp>
      <p:sp>
        <p:nvSpPr>
          <p:cNvPr id="30" name="Shape 28"/>
          <p:cNvSpPr/>
          <p:nvPr/>
        </p:nvSpPr>
        <p:spPr>
          <a:xfrm>
            <a:off x="0" y="6473952"/>
            <a:ext cx="12191695" cy="384048"/>
          </a:xfrm>
          <a:prstGeom prst="rect">
            <a:avLst/>
          </a:prstGeom>
          <a:solidFill>
            <a:srgbClr val="FFFFFF"/>
          </a:solidFill>
          <a:ln/>
        </p:spPr>
      </p:sp>
      <p:sp>
        <p:nvSpPr>
          <p:cNvPr id="31" name="Shape 29"/>
          <p:cNvSpPr/>
          <p:nvPr/>
        </p:nvSpPr>
        <p:spPr>
          <a:xfrm>
            <a:off x="0" y="6473952"/>
            <a:ext cx="12191695" cy="18288"/>
          </a:xfrm>
          <a:prstGeom prst="rect">
            <a:avLst/>
          </a:prstGeom>
          <a:solidFill>
            <a:srgbClr val="E0DDD5"/>
          </a:solidFill>
          <a:ln/>
        </p:spPr>
      </p:sp>
      <p:sp>
        <p:nvSpPr>
          <p:cNvPr id="32" name="Text 3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20 / 22</a:t>
            </a:r>
            <a:endParaRPr lang="en-US" sz="900" dirty="0"/>
          </a:p>
        </p:txBody>
      </p:sp>
      <p:sp>
        <p:nvSpPr>
          <p:cNvPr id="33" name="Text 31">
            <a:hlinkClick r:id="rId1" tooltip=""/>
          </p:cNvPr>
          <p:cNvSpPr/>
          <p:nvPr/>
        </p:nvSpPr>
        <p:spPr>
          <a:xfrm>
            <a:off x="8697316" y="6547104"/>
            <a:ext cx="2854300"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13: Prosess · 2026-09-12</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HVOR INNSATSEN GÅR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Tokens per fase i arbeidet</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 arbeidsøkt deles i faser etter hva den gjorde: avklaring, test først, bygging, kontroll og gjennomgang. Det som ikke ga noe signal, telles åpent som bygging.</a:t>
            </a:r>
            <a:endParaRPr lang="en-US" sz="1300" dirty="0"/>
          </a:p>
        </p:txBody>
      </p:sp>
      <p:sp>
        <p:nvSpPr>
          <p:cNvPr id="14" name="Text 12"/>
          <p:cNvSpPr/>
          <p:nvPr/>
        </p:nvSpPr>
        <p:spPr>
          <a:xfrm>
            <a:off x="640080" y="277977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Avklaring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325 k skrevet, 670 verktøykall</a:t>
            </a:r>
            <a:endParaRPr lang="en-US" sz="1100" dirty="0"/>
          </a:p>
        </p:txBody>
      </p:sp>
      <p:sp>
        <p:nvSpPr>
          <p:cNvPr id="15" name="Shape 13"/>
          <p:cNvSpPr/>
          <p:nvPr/>
        </p:nvSpPr>
        <p:spPr>
          <a:xfrm>
            <a:off x="3566160" y="2980944"/>
            <a:ext cx="618280" cy="237744"/>
          </a:xfrm>
          <a:prstGeom prst="roundRect">
            <a:avLst>
              <a:gd name="adj" fmla="val 19231"/>
            </a:avLst>
          </a:prstGeom>
          <a:solidFill>
            <a:srgbClr val="1A5080"/>
          </a:solidFill>
          <a:ln/>
        </p:spPr>
      </p:sp>
      <p:sp>
        <p:nvSpPr>
          <p:cNvPr id="16" name="Text 14"/>
          <p:cNvSpPr/>
          <p:nvPr/>
        </p:nvSpPr>
        <p:spPr>
          <a:xfrm>
            <a:off x="10637215" y="277977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324600</a:t>
            </a:r>
            <a:endParaRPr lang="en-US" sz="1200" dirty="0"/>
          </a:p>
        </p:txBody>
      </p:sp>
      <p:sp>
        <p:nvSpPr>
          <p:cNvPr id="17" name="Text 15"/>
          <p:cNvSpPr/>
          <p:nvPr/>
        </p:nvSpPr>
        <p:spPr>
          <a:xfrm>
            <a:off x="640080" y="341985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Test først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15 k skrevet, 19 verktøykall</a:t>
            </a:r>
            <a:endParaRPr lang="en-US" sz="1100" dirty="0"/>
          </a:p>
        </p:txBody>
      </p:sp>
      <p:sp>
        <p:nvSpPr>
          <p:cNvPr id="18" name="Shape 16"/>
          <p:cNvSpPr/>
          <p:nvPr/>
        </p:nvSpPr>
        <p:spPr>
          <a:xfrm>
            <a:off x="3566160" y="3621024"/>
            <a:ext cx="54864" cy="237744"/>
          </a:xfrm>
          <a:prstGeom prst="roundRect">
            <a:avLst>
              <a:gd name="adj" fmla="val 83333"/>
            </a:avLst>
          </a:prstGeom>
          <a:solidFill>
            <a:srgbClr val="1A5080"/>
          </a:solidFill>
          <a:ln/>
        </p:spPr>
      </p:sp>
      <p:sp>
        <p:nvSpPr>
          <p:cNvPr id="19" name="Text 17"/>
          <p:cNvSpPr/>
          <p:nvPr/>
        </p:nvSpPr>
        <p:spPr>
          <a:xfrm>
            <a:off x="10637215" y="341985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14827</a:t>
            </a:r>
            <a:endParaRPr lang="en-US" sz="1200" dirty="0"/>
          </a:p>
        </p:txBody>
      </p:sp>
      <p:sp>
        <p:nvSpPr>
          <p:cNvPr id="20" name="Text 18"/>
          <p:cNvSpPr/>
          <p:nvPr/>
        </p:nvSpPr>
        <p:spPr>
          <a:xfrm>
            <a:off x="640080" y="405993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Bygging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3,1 mill. skrevet, 5 689 verktøykall</a:t>
            </a:r>
            <a:endParaRPr lang="en-US" sz="1100" dirty="0"/>
          </a:p>
        </p:txBody>
      </p:sp>
      <p:sp>
        <p:nvSpPr>
          <p:cNvPr id="21" name="Shape 19"/>
          <p:cNvSpPr/>
          <p:nvPr/>
        </p:nvSpPr>
        <p:spPr>
          <a:xfrm>
            <a:off x="3566160" y="4261104"/>
            <a:ext cx="5893236" cy="237744"/>
          </a:xfrm>
          <a:prstGeom prst="roundRect">
            <a:avLst>
              <a:gd name="adj" fmla="val 19231"/>
            </a:avLst>
          </a:prstGeom>
          <a:solidFill>
            <a:srgbClr val="1A5080"/>
          </a:solidFill>
          <a:ln/>
        </p:spPr>
      </p:sp>
      <p:sp>
        <p:nvSpPr>
          <p:cNvPr id="22" name="Text 20"/>
          <p:cNvSpPr/>
          <p:nvPr/>
        </p:nvSpPr>
        <p:spPr>
          <a:xfrm>
            <a:off x="10637215" y="405993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3093977</a:t>
            </a:r>
            <a:endParaRPr lang="en-US" sz="1200" dirty="0"/>
          </a:p>
        </p:txBody>
      </p:sp>
      <p:sp>
        <p:nvSpPr>
          <p:cNvPr id="23" name="Text 21"/>
          <p:cNvSpPr/>
          <p:nvPr/>
        </p:nvSpPr>
        <p:spPr>
          <a:xfrm>
            <a:off x="640080" y="470001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Kontroll og levering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3,7 mill. skrevet, 8 117 verktøykall</a:t>
            </a:r>
            <a:endParaRPr lang="en-US" sz="1100" dirty="0"/>
          </a:p>
        </p:txBody>
      </p:sp>
      <p:sp>
        <p:nvSpPr>
          <p:cNvPr id="24" name="Shape 22"/>
          <p:cNvSpPr/>
          <p:nvPr/>
        </p:nvSpPr>
        <p:spPr>
          <a:xfrm>
            <a:off x="3566160" y="4901184"/>
            <a:ext cx="6979615" cy="237744"/>
          </a:xfrm>
          <a:prstGeom prst="roundRect">
            <a:avLst>
              <a:gd name="adj" fmla="val 19231"/>
            </a:avLst>
          </a:prstGeom>
          <a:solidFill>
            <a:srgbClr val="1A5080"/>
          </a:solidFill>
          <a:ln/>
        </p:spPr>
      </p:sp>
      <p:sp>
        <p:nvSpPr>
          <p:cNvPr id="25" name="Text 23"/>
          <p:cNvSpPr/>
          <p:nvPr/>
        </p:nvSpPr>
        <p:spPr>
          <a:xfrm>
            <a:off x="10637215" y="470001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3664331</a:t>
            </a:r>
            <a:endParaRPr lang="en-US" sz="1200" dirty="0"/>
          </a:p>
        </p:txBody>
      </p:sp>
      <p:sp>
        <p:nvSpPr>
          <p:cNvPr id="26" name="Text 24"/>
          <p:cNvSpPr/>
          <p:nvPr/>
        </p:nvSpPr>
        <p:spPr>
          <a:xfrm>
            <a:off x="640080" y="534009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Gjennomgang og retting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1,4 mill. skrevet, 5 216 verktøykall</a:t>
            </a:r>
            <a:endParaRPr lang="en-US" sz="1100" dirty="0"/>
          </a:p>
        </p:txBody>
      </p:sp>
      <p:sp>
        <p:nvSpPr>
          <p:cNvPr id="27" name="Shape 25"/>
          <p:cNvSpPr/>
          <p:nvPr/>
        </p:nvSpPr>
        <p:spPr>
          <a:xfrm>
            <a:off x="3566160" y="5541264"/>
            <a:ext cx="2716254" cy="237744"/>
          </a:xfrm>
          <a:prstGeom prst="roundRect">
            <a:avLst>
              <a:gd name="adj" fmla="val 19231"/>
            </a:avLst>
          </a:prstGeom>
          <a:solidFill>
            <a:srgbClr val="1A5080"/>
          </a:solidFill>
          <a:ln/>
        </p:spPr>
      </p:sp>
      <p:sp>
        <p:nvSpPr>
          <p:cNvPr id="28" name="Text 26"/>
          <p:cNvSpPr/>
          <p:nvPr/>
        </p:nvSpPr>
        <p:spPr>
          <a:xfrm>
            <a:off x="10637215" y="534009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1426046</a:t>
            </a:r>
            <a:endParaRPr lang="en-US" sz="120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21 / 22</a:t>
            </a:r>
            <a:endParaRPr lang="en-US" sz="900" dirty="0"/>
          </a:p>
        </p:txBody>
      </p:sp>
      <p:sp>
        <p:nvSpPr>
          <p:cNvPr id="32" name="Text 30">
            <a:hlinkClick r:id="rId1" tooltip=""/>
          </p:cNvPr>
          <p:cNvSpPr/>
          <p:nvPr/>
        </p:nvSpPr>
        <p:spPr>
          <a:xfrm>
            <a:off x="8697316" y="6547104"/>
            <a:ext cx="2854300"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13: Prosess · 2026-09-12</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HVOR KOMMER DETTE TALLET FRA?</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FFFFFF"/>
                </a:solidFill>
                <a:latin typeface="Georgia" pitchFamily="34" charset="0"/>
                <a:ea typeface="Georgia" pitchFamily="34" charset="-122"/>
                <a:cs typeface="Georgia" pitchFamily="34" charset="-120"/>
              </a:rPr>
              <a:t>Svaret er en kjede, ikke et sted</a:t>
            </a:r>
            <a:endParaRPr lang="en-US" sz="2600" dirty="0"/>
          </a:p>
        </p:txBody>
      </p:sp>
      <p:sp>
        <p:nvSpPr>
          <p:cNvPr id="13" name="Text 11"/>
          <p:cNvSpPr/>
          <p:nvPr/>
        </p:nvSpPr>
        <p:spPr>
          <a:xfrm>
            <a:off x="640080" y="1773936"/>
            <a:ext cx="9601200" cy="914400"/>
          </a:xfrm>
          <a:prstGeom prst="rect">
            <a:avLst/>
          </a:prstGeom>
          <a:noFill/>
          <a:ln/>
        </p:spPr>
        <p:txBody>
          <a:bodyPr wrap="square" lIns="0" tIns="0" rIns="0" bIns="0" rtlCol="0" anchor="t"/>
          <a:lstStyle/>
          <a:p>
            <a:pPr algn="l" indent="0" marL="0">
              <a:lnSpc>
                <a:spcPct val="125000"/>
              </a:lnSpc>
              <a:buNone/>
            </a:pPr>
            <a:r>
              <a:rPr lang="en-US" sz="1600" dirty="0">
                <a:solidFill>
                  <a:srgbClr val="FFFFFF"/>
                </a:solidFill>
                <a:latin typeface="Georgia" pitchFamily="34" charset="0"/>
                <a:ea typeface="Georgia" pitchFamily="34" charset="-122"/>
                <a:cs typeface="Georgia" pitchFamily="34" charset="-120"/>
              </a:rPr>
              <a:t>Et offentlig register, en jobb med fast plan, en datafil med dato, og en graf som viser hvor tallet kom fra. Alt som ikke er hentet, er merket som vår tolkning. Og alt som er gammelt, sier fra.</a:t>
            </a:r>
            <a:endParaRPr lang="en-US" sz="1600" dirty="0"/>
          </a:p>
        </p:txBody>
      </p:sp>
      <p:sp>
        <p:nvSpPr>
          <p:cNvPr id="14" name="Shape 12"/>
          <p:cNvSpPr/>
          <p:nvPr/>
        </p:nvSpPr>
        <p:spPr>
          <a:xfrm>
            <a:off x="640080" y="2825496"/>
            <a:ext cx="2590724" cy="1600200"/>
          </a:xfrm>
          <a:prstGeom prst="rect">
            <a:avLst/>
          </a:prstGeom>
          <a:solidFill>
            <a:srgbClr val="505060"/>
          </a:solidFill>
          <a:ln w="9525">
            <a:solidFill>
              <a:srgbClr val="80808C"/>
            </a:solidFill>
            <a:prstDash val="solid"/>
          </a:ln>
        </p:spPr>
      </p:sp>
      <p:sp>
        <p:nvSpPr>
          <p:cNvPr id="15" name="Text 13"/>
          <p:cNvSpPr/>
          <p:nvPr/>
        </p:nvSpPr>
        <p:spPr>
          <a:xfrm>
            <a:off x="822960"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LEVERANSER</a:t>
            </a:r>
            <a:endParaRPr lang="en-US" sz="900" dirty="0"/>
          </a:p>
        </p:txBody>
      </p:sp>
      <p:sp>
        <p:nvSpPr>
          <p:cNvPr id="16" name="Text 14"/>
          <p:cNvSpPr/>
          <p:nvPr/>
        </p:nvSpPr>
        <p:spPr>
          <a:xfrm>
            <a:off x="822960"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588</a:t>
            </a:r>
            <a:endParaRPr lang="en-US" sz="2600" dirty="0"/>
          </a:p>
        </p:txBody>
      </p:sp>
      <p:sp>
        <p:nvSpPr>
          <p:cNvPr id="17" name="Text 15"/>
          <p:cNvSpPr/>
          <p:nvPr/>
        </p:nvSpPr>
        <p:spPr>
          <a:xfrm>
            <a:off x="822960"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på 459 dager</a:t>
            </a:r>
            <a:endParaRPr lang="en-US" sz="950" dirty="0"/>
          </a:p>
        </p:txBody>
      </p:sp>
      <p:sp>
        <p:nvSpPr>
          <p:cNvPr id="18" name="Shape 16"/>
          <p:cNvSpPr/>
          <p:nvPr/>
        </p:nvSpPr>
        <p:spPr>
          <a:xfrm>
            <a:off x="3413684" y="2825496"/>
            <a:ext cx="2590724" cy="1600200"/>
          </a:xfrm>
          <a:prstGeom prst="rect">
            <a:avLst/>
          </a:prstGeom>
          <a:solidFill>
            <a:srgbClr val="505060"/>
          </a:solidFill>
          <a:ln w="9525">
            <a:solidFill>
              <a:srgbClr val="80808C"/>
            </a:solidFill>
            <a:prstDash val="solid"/>
          </a:ln>
        </p:spPr>
      </p:sp>
      <p:sp>
        <p:nvSpPr>
          <p:cNvPr id="19" name="Text 17"/>
          <p:cNvSpPr/>
          <p:nvPr/>
        </p:nvSpPr>
        <p:spPr>
          <a:xfrm>
            <a:off x="3596564"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PER MÅNED</a:t>
            </a:r>
            <a:endParaRPr lang="en-US" sz="900" dirty="0"/>
          </a:p>
        </p:txBody>
      </p:sp>
      <p:sp>
        <p:nvSpPr>
          <p:cNvPr id="20" name="Text 18"/>
          <p:cNvSpPr/>
          <p:nvPr/>
        </p:nvSpPr>
        <p:spPr>
          <a:xfrm>
            <a:off x="3596564"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1 245 kr</a:t>
            </a:r>
            <a:endParaRPr lang="en-US" sz="2600" dirty="0"/>
          </a:p>
        </p:txBody>
      </p:sp>
      <p:sp>
        <p:nvSpPr>
          <p:cNvPr id="21" name="Text 19"/>
          <p:cNvSpPr/>
          <p:nvPr/>
        </p:nvSpPr>
        <p:spPr>
          <a:xfrm>
            <a:off x="3596564"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8 av 12 tjenester er gratis</a:t>
            </a:r>
            <a:endParaRPr lang="en-US" sz="950" dirty="0"/>
          </a:p>
        </p:txBody>
      </p:sp>
      <p:sp>
        <p:nvSpPr>
          <p:cNvPr id="22" name="Shape 20"/>
          <p:cNvSpPr/>
          <p:nvPr/>
        </p:nvSpPr>
        <p:spPr>
          <a:xfrm>
            <a:off x="6187288" y="2825496"/>
            <a:ext cx="2590724" cy="1600200"/>
          </a:xfrm>
          <a:prstGeom prst="rect">
            <a:avLst/>
          </a:prstGeom>
          <a:solidFill>
            <a:srgbClr val="505060"/>
          </a:solidFill>
          <a:ln w="9525">
            <a:solidFill>
              <a:srgbClr val="80808C"/>
            </a:solidFill>
            <a:prstDash val="solid"/>
          </a:ln>
        </p:spPr>
      </p:sp>
      <p:sp>
        <p:nvSpPr>
          <p:cNvPr id="23" name="Text 21"/>
          <p:cNvSpPr/>
          <p:nvPr/>
        </p:nvSpPr>
        <p:spPr>
          <a:xfrm>
            <a:off x="6370168"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TESTFILER</a:t>
            </a:r>
            <a:endParaRPr lang="en-US" sz="900" dirty="0"/>
          </a:p>
        </p:txBody>
      </p:sp>
      <p:sp>
        <p:nvSpPr>
          <p:cNvPr id="24" name="Text 22"/>
          <p:cNvSpPr/>
          <p:nvPr/>
        </p:nvSpPr>
        <p:spPr>
          <a:xfrm>
            <a:off x="6370168"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183</a:t>
            </a:r>
            <a:endParaRPr lang="en-US" sz="2600" dirty="0"/>
          </a:p>
        </p:txBody>
      </p:sp>
      <p:sp>
        <p:nvSpPr>
          <p:cNvPr id="25" name="Text 23"/>
          <p:cNvSpPr/>
          <p:nvPr/>
        </p:nvSpPr>
        <p:spPr>
          <a:xfrm>
            <a:off x="6370168"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mange vokter en regel</a:t>
            </a:r>
            <a:endParaRPr lang="en-US" sz="950" dirty="0"/>
          </a:p>
        </p:txBody>
      </p:sp>
      <p:sp>
        <p:nvSpPr>
          <p:cNvPr id="26" name="Shape 24"/>
          <p:cNvSpPr/>
          <p:nvPr/>
        </p:nvSpPr>
        <p:spPr>
          <a:xfrm>
            <a:off x="8960891" y="2825496"/>
            <a:ext cx="2590724" cy="1600200"/>
          </a:xfrm>
          <a:prstGeom prst="rect">
            <a:avLst/>
          </a:prstGeom>
          <a:solidFill>
            <a:srgbClr val="505060"/>
          </a:solidFill>
          <a:ln w="9525">
            <a:solidFill>
              <a:srgbClr val="80808C"/>
            </a:solidFill>
            <a:prstDash val="solid"/>
          </a:ln>
        </p:spPr>
      </p:sp>
      <p:sp>
        <p:nvSpPr>
          <p:cNvPr id="27" name="Text 25"/>
          <p:cNvSpPr/>
          <p:nvPr/>
        </p:nvSpPr>
        <p:spPr>
          <a:xfrm>
            <a:off x="9143771"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DATASETT</a:t>
            </a:r>
            <a:endParaRPr lang="en-US" sz="900" dirty="0"/>
          </a:p>
        </p:txBody>
      </p:sp>
      <p:sp>
        <p:nvSpPr>
          <p:cNvPr id="28" name="Text 26"/>
          <p:cNvSpPr/>
          <p:nvPr/>
        </p:nvSpPr>
        <p:spPr>
          <a:xfrm>
            <a:off x="9143771"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199</a:t>
            </a:r>
            <a:endParaRPr lang="en-US" sz="2600" dirty="0"/>
          </a:p>
        </p:txBody>
      </p:sp>
      <p:sp>
        <p:nvSpPr>
          <p:cNvPr id="29" name="Text 27"/>
          <p:cNvSpPr/>
          <p:nvPr/>
        </p:nvSpPr>
        <p:spPr>
          <a:xfrm>
            <a:off x="9143771"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fra 46 kilder, 121 hentet automatisk</a:t>
            </a:r>
            <a:endParaRPr lang="en-US" sz="950" dirty="0"/>
          </a:p>
        </p:txBody>
      </p:sp>
      <p:sp>
        <p:nvSpPr>
          <p:cNvPr id="30" name="Text 28"/>
          <p:cNvSpPr/>
          <p:nvPr/>
        </p:nvSpPr>
        <p:spPr>
          <a:xfrm>
            <a:off x="640080" y="4608576"/>
            <a:ext cx="10911535" cy="1682496"/>
          </a:xfrm>
          <a:prstGeom prst="rect">
            <a:avLst/>
          </a:prstGeom>
          <a:noFill/>
          <a:ln/>
        </p:spPr>
        <p:txBody>
          <a:bodyPr wrap="square" lIns="0" tIns="0" rIns="0" bIns="0" rtlCol="0" anchor="t"/>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faktaportalen.no/teknisk</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Kilder og datagrunnlag</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faktaportalen.no/kilder</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Hva som er endret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faktaportalen.no/oppdateringer</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Kunnskapskartet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https://kart.faktaportalen.no</a:t>
            </a:r>
            <a:endParaRPr lang="en-US" sz="1100" dirty="0"/>
          </a:p>
        </p:txBody>
      </p:sp>
      <p:sp>
        <p:nvSpPr>
          <p:cNvPr id="31" name="Shape 29"/>
          <p:cNvSpPr/>
          <p:nvPr/>
        </p:nvSpPr>
        <p:spPr>
          <a:xfrm>
            <a:off x="0" y="6473952"/>
            <a:ext cx="12191695" cy="384048"/>
          </a:xfrm>
          <a:prstGeom prst="rect">
            <a:avLst/>
          </a:prstGeom>
          <a:solidFill>
            <a:srgbClr val="FFFFFF"/>
          </a:solidFill>
          <a:ln/>
        </p:spPr>
      </p:sp>
      <p:sp>
        <p:nvSpPr>
          <p:cNvPr id="32" name="Shape 30"/>
          <p:cNvSpPr/>
          <p:nvPr/>
        </p:nvSpPr>
        <p:spPr>
          <a:xfrm>
            <a:off x="0" y="6473952"/>
            <a:ext cx="12191695" cy="18288"/>
          </a:xfrm>
          <a:prstGeom prst="rect">
            <a:avLst/>
          </a:prstGeom>
          <a:solidFill>
            <a:srgbClr val="E0DDD5"/>
          </a:solidFill>
          <a:ln/>
        </p:spPr>
      </p:sp>
      <p:sp>
        <p:nvSpPr>
          <p:cNvPr id="33" name="Text 31"/>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22 / 22</a:t>
            </a:r>
            <a:endParaRPr lang="en-US" sz="900" dirty="0"/>
          </a:p>
        </p:txBody>
      </p:sp>
      <p:sp>
        <p:nvSpPr>
          <p:cNvPr id="34" name="Text 32">
            <a:hlinkClick r:id="rId5"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Kapittel 11: Erfaringer · 2026-09-12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1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Produktet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du ser, og hvor tallene bak kommer fra.</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01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Bakgrunn og datakilder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02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Innholdet: ni temaer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03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Nettstedet og brukernavigasjonen</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04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Relasjonsmodellen og kartet</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03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HVA PORTALEN DEKKER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Ni temaer, hver med sin farge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9 temaer, 199 datasett fra 46 kilder. Fargen følger deg fra forsiden, gjennom menyen og inn i grafene, så du alltid vet hvor du er.</a:t>
            </a:r>
            <a:endParaRPr lang="en-US" sz="1300" dirty="0"/>
          </a:p>
        </p:txBody>
      </p:sp>
      <p:sp>
        <p:nvSpPr>
          <p:cNvPr id="14" name="Shape 12"/>
          <p:cNvSpPr/>
          <p:nvPr/>
        </p:nvSpPr>
        <p:spPr>
          <a:xfrm>
            <a:off x="640080" y="2779776"/>
            <a:ext cx="3515258" cy="1018032"/>
          </a:xfrm>
          <a:prstGeom prst="rect">
            <a:avLst/>
          </a:prstGeom>
          <a:solidFill>
            <a:srgbClr val="FFFFFF"/>
          </a:solidFill>
          <a:ln w="9525">
            <a:solidFill>
              <a:srgbClr val="E0DDD5"/>
            </a:solidFill>
            <a:prstDash val="solid"/>
          </a:ln>
        </p:spPr>
      </p:sp>
      <p:sp>
        <p:nvSpPr>
          <p:cNvPr id="15" name="Shape 13"/>
          <p:cNvSpPr/>
          <p:nvPr/>
        </p:nvSpPr>
        <p:spPr>
          <a:xfrm>
            <a:off x="640080" y="2779776"/>
            <a:ext cx="3515258" cy="329184"/>
          </a:xfrm>
          <a:prstGeom prst="rect">
            <a:avLst/>
          </a:prstGeom>
          <a:solidFill>
            <a:srgbClr val="1A3A6A"/>
          </a:solidFill>
          <a:ln/>
        </p:spPr>
      </p:sp>
      <p:sp>
        <p:nvSpPr>
          <p:cNvPr id="16" name="Text 14"/>
          <p:cNvSpPr/>
          <p:nvPr/>
        </p:nvSpPr>
        <p:spPr>
          <a:xfrm>
            <a:off x="777240"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Pensjon</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13 datasett</a:t>
            </a:r>
            <a:endParaRPr lang="en-US" sz="1100" dirty="0"/>
          </a:p>
        </p:txBody>
      </p:sp>
      <p:sp>
        <p:nvSpPr>
          <p:cNvPr id="17" name="Text 15"/>
          <p:cNvSpPr/>
          <p:nvPr/>
        </p:nvSpPr>
        <p:spPr>
          <a:xfrm>
            <a:off x="777240"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Alderspensjon, AFP og uføretrygd</a:t>
            </a:r>
            <a:endParaRPr lang="en-US" sz="1000" dirty="0"/>
          </a:p>
        </p:txBody>
      </p:sp>
      <p:sp>
        <p:nvSpPr>
          <p:cNvPr id="18" name="Shape 16"/>
          <p:cNvSpPr/>
          <p:nvPr/>
        </p:nvSpPr>
        <p:spPr>
          <a:xfrm>
            <a:off x="4338218" y="2779776"/>
            <a:ext cx="3515258" cy="1018032"/>
          </a:xfrm>
          <a:prstGeom prst="rect">
            <a:avLst/>
          </a:prstGeom>
          <a:solidFill>
            <a:srgbClr val="FFFFFF"/>
          </a:solidFill>
          <a:ln w="9525">
            <a:solidFill>
              <a:srgbClr val="E0DDD5"/>
            </a:solidFill>
            <a:prstDash val="solid"/>
          </a:ln>
        </p:spPr>
      </p:sp>
      <p:sp>
        <p:nvSpPr>
          <p:cNvPr id="19" name="Shape 17"/>
          <p:cNvSpPr/>
          <p:nvPr/>
        </p:nvSpPr>
        <p:spPr>
          <a:xfrm>
            <a:off x="4338218" y="2779776"/>
            <a:ext cx="3515258" cy="329184"/>
          </a:xfrm>
          <a:prstGeom prst="rect">
            <a:avLst/>
          </a:prstGeom>
          <a:solidFill>
            <a:srgbClr val="1A5080"/>
          </a:solidFill>
          <a:ln/>
        </p:spPr>
      </p:sp>
      <p:sp>
        <p:nvSpPr>
          <p:cNvPr id="20" name="Text 18"/>
          <p:cNvSpPr/>
          <p:nvPr/>
        </p:nvSpPr>
        <p:spPr>
          <a:xfrm>
            <a:off x="4475378"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Økonomi</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56 datasett</a:t>
            </a:r>
            <a:endParaRPr lang="en-US" sz="1100" dirty="0"/>
          </a:p>
        </p:txBody>
      </p:sp>
      <p:sp>
        <p:nvSpPr>
          <p:cNvPr id="21" name="Text 19"/>
          <p:cNvSpPr/>
          <p:nvPr/>
        </p:nvSpPr>
        <p:spPr>
          <a:xfrm>
            <a:off x="4475378"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Renter, valuta, sparing og skatt</a:t>
            </a:r>
            <a:endParaRPr lang="en-US" sz="1000" dirty="0"/>
          </a:p>
        </p:txBody>
      </p:sp>
      <p:sp>
        <p:nvSpPr>
          <p:cNvPr id="22" name="Shape 20"/>
          <p:cNvSpPr/>
          <p:nvPr/>
        </p:nvSpPr>
        <p:spPr>
          <a:xfrm>
            <a:off x="8036357" y="2779776"/>
            <a:ext cx="3515258" cy="1018032"/>
          </a:xfrm>
          <a:prstGeom prst="rect">
            <a:avLst/>
          </a:prstGeom>
          <a:solidFill>
            <a:srgbClr val="FFFFFF"/>
          </a:solidFill>
          <a:ln w="9525">
            <a:solidFill>
              <a:srgbClr val="E0DDD5"/>
            </a:solidFill>
            <a:prstDash val="solid"/>
          </a:ln>
        </p:spPr>
      </p:sp>
      <p:sp>
        <p:nvSpPr>
          <p:cNvPr id="23" name="Shape 21"/>
          <p:cNvSpPr/>
          <p:nvPr/>
        </p:nvSpPr>
        <p:spPr>
          <a:xfrm>
            <a:off x="8036357" y="2779776"/>
            <a:ext cx="3515258" cy="329184"/>
          </a:xfrm>
          <a:prstGeom prst="rect">
            <a:avLst/>
          </a:prstGeom>
          <a:solidFill>
            <a:srgbClr val="1A4040"/>
          </a:solidFill>
          <a:ln/>
        </p:spPr>
      </p:sp>
      <p:sp>
        <p:nvSpPr>
          <p:cNvPr id="24" name="Text 22"/>
          <p:cNvSpPr/>
          <p:nvPr/>
        </p:nvSpPr>
        <p:spPr>
          <a:xfrm>
            <a:off x="8173517"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Arbeid</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21 datasett</a:t>
            </a:r>
            <a:endParaRPr lang="en-US" sz="1100" dirty="0"/>
          </a:p>
        </p:txBody>
      </p:sp>
      <p:sp>
        <p:nvSpPr>
          <p:cNvPr id="25" name="Text 23"/>
          <p:cNvSpPr/>
          <p:nvPr/>
        </p:nvSpPr>
        <p:spPr>
          <a:xfrm>
            <a:off x="8173517"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Sysselsetting, sykefravær og lønn</a:t>
            </a:r>
            <a:endParaRPr lang="en-US" sz="1000" dirty="0"/>
          </a:p>
        </p:txBody>
      </p:sp>
      <p:sp>
        <p:nvSpPr>
          <p:cNvPr id="26" name="Shape 24"/>
          <p:cNvSpPr/>
          <p:nvPr/>
        </p:nvSpPr>
        <p:spPr>
          <a:xfrm>
            <a:off x="640080" y="3980688"/>
            <a:ext cx="3515258" cy="1018032"/>
          </a:xfrm>
          <a:prstGeom prst="rect">
            <a:avLst/>
          </a:prstGeom>
          <a:solidFill>
            <a:srgbClr val="FFFFFF"/>
          </a:solidFill>
          <a:ln w="9525">
            <a:solidFill>
              <a:srgbClr val="E0DDD5"/>
            </a:solidFill>
            <a:prstDash val="solid"/>
          </a:ln>
        </p:spPr>
      </p:sp>
      <p:sp>
        <p:nvSpPr>
          <p:cNvPr id="27" name="Shape 25"/>
          <p:cNvSpPr/>
          <p:nvPr/>
        </p:nvSpPr>
        <p:spPr>
          <a:xfrm>
            <a:off x="640080" y="3980688"/>
            <a:ext cx="3515258" cy="329184"/>
          </a:xfrm>
          <a:prstGeom prst="rect">
            <a:avLst/>
          </a:prstGeom>
          <a:solidFill>
            <a:srgbClr val="7A2A6A"/>
          </a:solidFill>
          <a:ln/>
        </p:spPr>
      </p:sp>
      <p:sp>
        <p:nvSpPr>
          <p:cNvPr id="28" name="Text 26"/>
          <p:cNvSpPr/>
          <p:nvPr/>
        </p:nvSpPr>
        <p:spPr>
          <a:xfrm>
            <a:off x="777240"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Helse</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14 datasett</a:t>
            </a:r>
            <a:endParaRPr lang="en-US" sz="1100" dirty="0"/>
          </a:p>
        </p:txBody>
      </p:sp>
      <p:sp>
        <p:nvSpPr>
          <p:cNvPr id="29" name="Text 27"/>
          <p:cNvSpPr/>
          <p:nvPr/>
        </p:nvSpPr>
        <p:spPr>
          <a:xfrm>
            <a:off x="777240"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Levealder, kvalitet og folkehelse</a:t>
            </a:r>
            <a:endParaRPr lang="en-US" sz="1000" dirty="0"/>
          </a:p>
        </p:txBody>
      </p:sp>
      <p:sp>
        <p:nvSpPr>
          <p:cNvPr id="30" name="Shape 28"/>
          <p:cNvSpPr/>
          <p:nvPr/>
        </p:nvSpPr>
        <p:spPr>
          <a:xfrm>
            <a:off x="4338218" y="3980688"/>
            <a:ext cx="3515258" cy="1018032"/>
          </a:xfrm>
          <a:prstGeom prst="rect">
            <a:avLst/>
          </a:prstGeom>
          <a:solidFill>
            <a:srgbClr val="FFFFFF"/>
          </a:solidFill>
          <a:ln w="9525">
            <a:solidFill>
              <a:srgbClr val="E0DDD5"/>
            </a:solidFill>
            <a:prstDash val="solid"/>
          </a:ln>
        </p:spPr>
      </p:sp>
      <p:sp>
        <p:nvSpPr>
          <p:cNvPr id="31" name="Shape 29"/>
          <p:cNvSpPr/>
          <p:nvPr/>
        </p:nvSpPr>
        <p:spPr>
          <a:xfrm>
            <a:off x="4338218" y="3980688"/>
            <a:ext cx="3515258" cy="329184"/>
          </a:xfrm>
          <a:prstGeom prst="rect">
            <a:avLst/>
          </a:prstGeom>
          <a:solidFill>
            <a:srgbClr val="2A7A2A"/>
          </a:solidFill>
          <a:ln/>
        </p:spPr>
      </p:sp>
      <p:sp>
        <p:nvSpPr>
          <p:cNvPr id="32" name="Text 30"/>
          <p:cNvSpPr/>
          <p:nvPr/>
        </p:nvSpPr>
        <p:spPr>
          <a:xfrm>
            <a:off x="4475378"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Energi</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44 datasett</a:t>
            </a:r>
            <a:endParaRPr lang="en-US" sz="1100" dirty="0"/>
          </a:p>
        </p:txBody>
      </p:sp>
      <p:sp>
        <p:nvSpPr>
          <p:cNvPr id="33" name="Text 31"/>
          <p:cNvSpPr/>
          <p:nvPr/>
        </p:nvSpPr>
        <p:spPr>
          <a:xfrm>
            <a:off x="4475378"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Strømpris, fornybar, transport og klima</a:t>
            </a:r>
            <a:endParaRPr lang="en-US" sz="1000" dirty="0"/>
          </a:p>
        </p:txBody>
      </p:sp>
      <p:sp>
        <p:nvSpPr>
          <p:cNvPr id="34" name="Shape 32"/>
          <p:cNvSpPr/>
          <p:nvPr/>
        </p:nvSpPr>
        <p:spPr>
          <a:xfrm>
            <a:off x="8036357" y="3980688"/>
            <a:ext cx="3515258" cy="1018032"/>
          </a:xfrm>
          <a:prstGeom prst="rect">
            <a:avLst/>
          </a:prstGeom>
          <a:solidFill>
            <a:srgbClr val="FFFFFF"/>
          </a:solidFill>
          <a:ln w="9525">
            <a:solidFill>
              <a:srgbClr val="E0DDD5"/>
            </a:solidFill>
            <a:prstDash val="solid"/>
          </a:ln>
        </p:spPr>
      </p:sp>
      <p:sp>
        <p:nvSpPr>
          <p:cNvPr id="35" name="Shape 33"/>
          <p:cNvSpPr/>
          <p:nvPr/>
        </p:nvSpPr>
        <p:spPr>
          <a:xfrm>
            <a:off x="8036357" y="3980688"/>
            <a:ext cx="3515258" cy="329184"/>
          </a:xfrm>
          <a:prstGeom prst="rect">
            <a:avLst/>
          </a:prstGeom>
          <a:solidFill>
            <a:srgbClr val="5A3A1A"/>
          </a:solidFill>
          <a:ln/>
        </p:spPr>
      </p:sp>
      <p:sp>
        <p:nvSpPr>
          <p:cNvPr id="36" name="Text 34"/>
          <p:cNvSpPr/>
          <p:nvPr/>
        </p:nvSpPr>
        <p:spPr>
          <a:xfrm>
            <a:off x="8173517"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Næringsliv</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35 datasett</a:t>
            </a:r>
            <a:endParaRPr lang="en-US" sz="1100" dirty="0"/>
          </a:p>
        </p:txBody>
      </p:sp>
      <p:sp>
        <p:nvSpPr>
          <p:cNvPr id="37" name="Text 35"/>
          <p:cNvSpPr/>
          <p:nvPr/>
        </p:nvSpPr>
        <p:spPr>
          <a:xfrm>
            <a:off x="8173517"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Foretak, konkurser og eksport</a:t>
            </a:r>
            <a:endParaRPr lang="en-US" sz="1000" dirty="0"/>
          </a:p>
        </p:txBody>
      </p:sp>
      <p:sp>
        <p:nvSpPr>
          <p:cNvPr id="38" name="Shape 36"/>
          <p:cNvSpPr/>
          <p:nvPr/>
        </p:nvSpPr>
        <p:spPr>
          <a:xfrm>
            <a:off x="640080" y="5181600"/>
            <a:ext cx="3515258" cy="1018032"/>
          </a:xfrm>
          <a:prstGeom prst="rect">
            <a:avLst/>
          </a:prstGeom>
          <a:solidFill>
            <a:srgbClr val="FFFFFF"/>
          </a:solidFill>
          <a:ln w="9525">
            <a:solidFill>
              <a:srgbClr val="E0DDD5"/>
            </a:solidFill>
            <a:prstDash val="solid"/>
          </a:ln>
        </p:spPr>
      </p:sp>
      <p:sp>
        <p:nvSpPr>
          <p:cNvPr id="39" name="Shape 37"/>
          <p:cNvSpPr/>
          <p:nvPr/>
        </p:nvSpPr>
        <p:spPr>
          <a:xfrm>
            <a:off x="640080" y="5181600"/>
            <a:ext cx="3515258" cy="329184"/>
          </a:xfrm>
          <a:prstGeom prst="rect">
            <a:avLst/>
          </a:prstGeom>
          <a:solidFill>
            <a:srgbClr val="2A5A4A"/>
          </a:solidFill>
          <a:ln/>
        </p:spPr>
      </p:sp>
      <p:sp>
        <p:nvSpPr>
          <p:cNvPr id="40" name="Text 38"/>
          <p:cNvSpPr/>
          <p:nvPr/>
        </p:nvSpPr>
        <p:spPr>
          <a:xfrm>
            <a:off x="777240"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Bolig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 datasett</a:t>
            </a:r>
            <a:endParaRPr lang="en-US" sz="1100" dirty="0"/>
          </a:p>
        </p:txBody>
      </p:sp>
      <p:sp>
        <p:nvSpPr>
          <p:cNvPr id="41" name="Text 39"/>
          <p:cNvSpPr/>
          <p:nvPr/>
        </p:nvSpPr>
        <p:spPr>
          <a:xfrm>
            <a:off x="777240"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Boligpriser kommune for kommune</a:t>
            </a:r>
            <a:endParaRPr lang="en-US" sz="1000" dirty="0"/>
          </a:p>
        </p:txBody>
      </p:sp>
      <p:sp>
        <p:nvSpPr>
          <p:cNvPr id="42" name="Shape 40"/>
          <p:cNvSpPr/>
          <p:nvPr/>
        </p:nvSpPr>
        <p:spPr>
          <a:xfrm>
            <a:off x="4338218" y="5181600"/>
            <a:ext cx="3515258" cy="1018032"/>
          </a:xfrm>
          <a:prstGeom prst="rect">
            <a:avLst/>
          </a:prstGeom>
          <a:solidFill>
            <a:srgbClr val="FFFFFF"/>
          </a:solidFill>
          <a:ln w="9525">
            <a:solidFill>
              <a:srgbClr val="E0DDD5"/>
            </a:solidFill>
            <a:prstDash val="solid"/>
          </a:ln>
        </p:spPr>
      </p:sp>
      <p:sp>
        <p:nvSpPr>
          <p:cNvPr id="43" name="Shape 41"/>
          <p:cNvSpPr/>
          <p:nvPr/>
        </p:nvSpPr>
        <p:spPr>
          <a:xfrm>
            <a:off x="4338218" y="5181600"/>
            <a:ext cx="3515258" cy="329184"/>
          </a:xfrm>
          <a:prstGeom prst="rect">
            <a:avLst/>
          </a:prstGeom>
          <a:solidFill>
            <a:srgbClr val="1A4A6A"/>
          </a:solidFill>
          <a:ln/>
        </p:spPr>
      </p:sp>
      <p:sp>
        <p:nvSpPr>
          <p:cNvPr id="44" name="Text 42"/>
          <p:cNvSpPr/>
          <p:nvPr/>
        </p:nvSpPr>
        <p:spPr>
          <a:xfrm>
            <a:off x="4475378"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Utdanning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 datasett</a:t>
            </a:r>
            <a:endParaRPr lang="en-US" sz="1100" dirty="0"/>
          </a:p>
        </p:txBody>
      </p:sp>
      <p:sp>
        <p:nvSpPr>
          <p:cNvPr id="45" name="Text 43"/>
          <p:cNvSpPr/>
          <p:nvPr/>
        </p:nvSpPr>
        <p:spPr>
          <a:xfrm>
            <a:off x="4475378"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Frafall, fagvalg og fullføring</a:t>
            </a:r>
            <a:endParaRPr lang="en-US" sz="1000" dirty="0"/>
          </a:p>
        </p:txBody>
      </p:sp>
      <p:sp>
        <p:nvSpPr>
          <p:cNvPr id="46" name="Shape 44"/>
          <p:cNvSpPr/>
          <p:nvPr/>
        </p:nvSpPr>
        <p:spPr>
          <a:xfrm>
            <a:off x="8036357" y="5181600"/>
            <a:ext cx="3515258" cy="1018032"/>
          </a:xfrm>
          <a:prstGeom prst="rect">
            <a:avLst/>
          </a:prstGeom>
          <a:solidFill>
            <a:srgbClr val="FFFFFF"/>
          </a:solidFill>
          <a:ln w="9525">
            <a:solidFill>
              <a:srgbClr val="E0DDD5"/>
            </a:solidFill>
            <a:prstDash val="solid"/>
          </a:ln>
        </p:spPr>
      </p:sp>
      <p:sp>
        <p:nvSpPr>
          <p:cNvPr id="47" name="Shape 45"/>
          <p:cNvSpPr/>
          <p:nvPr/>
        </p:nvSpPr>
        <p:spPr>
          <a:xfrm>
            <a:off x="8036357" y="5181600"/>
            <a:ext cx="3515258" cy="329184"/>
          </a:xfrm>
          <a:prstGeom prst="rect">
            <a:avLst/>
          </a:prstGeom>
          <a:solidFill>
            <a:srgbClr val="4A2A6A"/>
          </a:solidFill>
          <a:ln/>
        </p:spPr>
      </p:sp>
      <p:sp>
        <p:nvSpPr>
          <p:cNvPr id="48" name="Text 46"/>
          <p:cNvSpPr/>
          <p:nvPr/>
        </p:nvSpPr>
        <p:spPr>
          <a:xfrm>
            <a:off x="8173517"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9" invalidUrl="" action="" tgtFrame="" tooltip="" history="1" highlightClick="0" endSnd="0">
                  <a:extLst>
                    <a:ext uri="{A12FA001-AC4F-418D-AE19-62706E023703}">
                      <ahyp:hlinkClr xmlns:ahyp="http://schemas.microsoft.com/office/drawing/2018/hyperlinkcolor" val="tx"/>
                    </a:ext>
                  </a:extLst>
                </a:hlinkClick>
              </a:rPr>
              <a:t>Befolkning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5 datasett</a:t>
            </a:r>
            <a:endParaRPr lang="en-US" sz="1100" dirty="0"/>
          </a:p>
        </p:txBody>
      </p:sp>
      <p:sp>
        <p:nvSpPr>
          <p:cNvPr id="49" name="Text 47"/>
          <p:cNvSpPr/>
          <p:nvPr/>
        </p:nvSpPr>
        <p:spPr>
          <a:xfrm>
            <a:off x="8173517"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Folketall, fruktbarhet og migrasjon</a:t>
            </a:r>
            <a:endParaRPr lang="en-US" sz="1000" dirty="0"/>
          </a:p>
        </p:txBody>
      </p:sp>
      <p:sp>
        <p:nvSpPr>
          <p:cNvPr id="50" name="Shape 48"/>
          <p:cNvSpPr/>
          <p:nvPr/>
        </p:nvSpPr>
        <p:spPr>
          <a:xfrm>
            <a:off x="0" y="6473952"/>
            <a:ext cx="12191695" cy="384048"/>
          </a:xfrm>
          <a:prstGeom prst="rect">
            <a:avLst/>
          </a:prstGeom>
          <a:solidFill>
            <a:srgbClr val="FFFFFF"/>
          </a:solidFill>
          <a:ln/>
        </p:spPr>
      </p:sp>
      <p:sp>
        <p:nvSpPr>
          <p:cNvPr id="51" name="Shape 49"/>
          <p:cNvSpPr/>
          <p:nvPr/>
        </p:nvSpPr>
        <p:spPr>
          <a:xfrm>
            <a:off x="0" y="6473952"/>
            <a:ext cx="12191695" cy="18288"/>
          </a:xfrm>
          <a:prstGeom prst="rect">
            <a:avLst/>
          </a:prstGeom>
          <a:solidFill>
            <a:srgbClr val="E0DDD5"/>
          </a:solidFill>
          <a:ln/>
        </p:spPr>
      </p:sp>
      <p:sp>
        <p:nvSpPr>
          <p:cNvPr id="52" name="Text 5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04 / 22</a:t>
            </a:r>
            <a:endParaRPr lang="en-US" sz="900" dirty="0"/>
          </a:p>
        </p:txBody>
      </p:sp>
      <p:sp>
        <p:nvSpPr>
          <p:cNvPr id="53" name="Text 51">
            <a:hlinkClick r:id="rId10" tooltip=""/>
          </p:cNvPr>
          <p:cNvSpPr/>
          <p:nvPr/>
        </p:nvSpPr>
        <p:spPr>
          <a:xfrm>
            <a:off x="8775497" y="6547104"/>
            <a:ext cx="2776118"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0" invalidUrl="" action="" tgtFrame="" tooltip="" history="1" highlightClick="0" endSnd="0">
                  <a:extLst>
                    <a:ext uri="{A12FA001-AC4F-418D-AE19-62706E023703}">
                      <ahyp:hlinkClr xmlns:ahyp="http://schemas.microsoft.com/office/drawing/2018/hyperlinkcolor" val="tx"/>
                    </a:ext>
                  </a:extLst>
                </a:hlinkClick>
              </a:rPr>
              <a:t>Kapittel 2: Innhold · 2026-09-12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RETT PÅ SAK</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Slik finner du fram</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Du trenger ikke vite hvilken etat som eier tallet eller hvilken tabell det står i. Det arbeidet er gjort. Fire veier inn, og hver graf ser lik ut uansett hvor du kommer fra.</a:t>
            </a:r>
            <a:endParaRPr lang="en-US" sz="1300" dirty="0"/>
          </a:p>
        </p:txBody>
      </p:sp>
      <p:sp>
        <p:nvSpPr>
          <p:cNvPr id="14" name="Shape 12"/>
          <p:cNvSpPr/>
          <p:nvPr/>
        </p:nvSpPr>
        <p:spPr>
          <a:xfrm>
            <a:off x="640080" y="2779776"/>
            <a:ext cx="2522144" cy="3419856"/>
          </a:xfrm>
          <a:prstGeom prst="rect">
            <a:avLst/>
          </a:prstGeom>
          <a:solidFill>
            <a:srgbClr val="FFFFFF"/>
          </a:solidFill>
          <a:ln w="9525">
            <a:solidFill>
              <a:srgbClr val="E0DDD5"/>
            </a:solidFill>
            <a:prstDash val="solid"/>
          </a:ln>
        </p:spPr>
      </p:sp>
      <p:sp>
        <p:nvSpPr>
          <p:cNvPr id="15" name="Shape 13"/>
          <p:cNvSpPr/>
          <p:nvPr/>
        </p:nvSpPr>
        <p:spPr>
          <a:xfrm>
            <a:off x="640080" y="2779776"/>
            <a:ext cx="2522144" cy="45720"/>
          </a:xfrm>
          <a:prstGeom prst="rect">
            <a:avLst/>
          </a:prstGeom>
          <a:solidFill>
            <a:srgbClr val="3A3A4A"/>
          </a:solidFill>
          <a:ln/>
        </p:spPr>
      </p:sp>
      <p:sp>
        <p:nvSpPr>
          <p:cNvPr id="16" name="Text 14"/>
          <p:cNvSpPr/>
          <p:nvPr/>
        </p:nvSpPr>
        <p:spPr>
          <a:xfrm>
            <a:off x="822960"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MENYEN</a:t>
            </a:r>
            <a:endParaRPr lang="en-US" sz="950" dirty="0"/>
          </a:p>
        </p:txBody>
      </p:sp>
      <p:sp>
        <p:nvSpPr>
          <p:cNvPr id="17" name="Text 15"/>
          <p:cNvSpPr/>
          <p:nvPr/>
        </p:nvSpPr>
        <p:spPr>
          <a:xfrm>
            <a:off x="822960" y="3236976"/>
            <a:ext cx="2156384" cy="2011680"/>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Alle 9 temaene og undersidene deres samtidig. Vet du hva du leter etter, er det som regel to klikk unna.</a:t>
            </a:r>
            <a:endParaRPr lang="en-US" sz="1050" dirty="0"/>
          </a:p>
        </p:txBody>
      </p:sp>
      <p:sp>
        <p:nvSpPr>
          <p:cNvPr id="18" name="Text 16">
            <a:hlinkClick r:id="rId1" tooltip=""/>
          </p:cNvPr>
          <p:cNvSpPr/>
          <p:nvPr/>
        </p:nvSpPr>
        <p:spPr>
          <a:xfrm>
            <a:off x="822960" y="5266944"/>
            <a:ext cx="865022"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Forsiden</a:t>
            </a:r>
            <a:endParaRPr lang="en-US" sz="850" dirty="0"/>
          </a:p>
        </p:txBody>
      </p:sp>
      <p:sp>
        <p:nvSpPr>
          <p:cNvPr id="19" name="Text 17">
            <a:hlinkClick r:id="rId2" tooltip=""/>
          </p:cNvPr>
          <p:cNvSpPr/>
          <p:nvPr/>
        </p:nvSpPr>
        <p:spPr>
          <a:xfrm>
            <a:off x="822960" y="5650992"/>
            <a:ext cx="1455725"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Innholdsoversikt</a:t>
            </a:r>
            <a:endParaRPr lang="en-US" sz="850" dirty="0"/>
          </a:p>
        </p:txBody>
      </p:sp>
      <p:sp>
        <p:nvSpPr>
          <p:cNvPr id="20" name="Shape 18"/>
          <p:cNvSpPr/>
          <p:nvPr/>
        </p:nvSpPr>
        <p:spPr>
          <a:xfrm>
            <a:off x="3436544" y="2779776"/>
            <a:ext cx="2522144" cy="3419856"/>
          </a:xfrm>
          <a:prstGeom prst="rect">
            <a:avLst/>
          </a:prstGeom>
          <a:solidFill>
            <a:srgbClr val="FFFFFF"/>
          </a:solidFill>
          <a:ln w="9525">
            <a:solidFill>
              <a:srgbClr val="E0DDD5"/>
            </a:solidFill>
            <a:prstDash val="solid"/>
          </a:ln>
        </p:spPr>
      </p:sp>
      <p:sp>
        <p:nvSpPr>
          <p:cNvPr id="21" name="Shape 19"/>
          <p:cNvSpPr/>
          <p:nvPr/>
        </p:nvSpPr>
        <p:spPr>
          <a:xfrm>
            <a:off x="3436544" y="2779776"/>
            <a:ext cx="2522144" cy="45720"/>
          </a:xfrm>
          <a:prstGeom prst="rect">
            <a:avLst/>
          </a:prstGeom>
          <a:solidFill>
            <a:srgbClr val="3A3A4A"/>
          </a:solidFill>
          <a:ln/>
        </p:spPr>
      </p:sp>
      <p:sp>
        <p:nvSpPr>
          <p:cNvPr id="22" name="Text 20"/>
          <p:cNvSpPr/>
          <p:nvPr/>
        </p:nvSpPr>
        <p:spPr>
          <a:xfrm>
            <a:off x="3619424"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SØKET</a:t>
            </a:r>
            <a:endParaRPr lang="en-US" sz="950" dirty="0"/>
          </a:p>
        </p:txBody>
      </p:sp>
      <p:sp>
        <p:nvSpPr>
          <p:cNvPr id="23" name="Text 21"/>
          <p:cNvSpPr/>
          <p:nvPr/>
        </p:nvSpPr>
        <p:spPr>
          <a:xfrm>
            <a:off x="3619424"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102 oppføringer med stikkord, så søket treffer på tema og ikke bare på sidetittel. Skriv «strømpris» eller «pensjonister i Oslo».</a:t>
            </a:r>
            <a:endParaRPr lang="en-US" sz="1050" dirty="0"/>
          </a:p>
        </p:txBody>
      </p:sp>
      <p:sp>
        <p:nvSpPr>
          <p:cNvPr id="24" name="Text 22">
            <a:hlinkClick r:id="rId3" tooltip=""/>
          </p:cNvPr>
          <p:cNvSpPr/>
          <p:nvPr/>
        </p:nvSpPr>
        <p:spPr>
          <a:xfrm>
            <a:off x="3619424" y="5650992"/>
            <a:ext cx="1898752"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3" invalidUrl="" action="" tgtFrame="" tooltip="" history="1" highlightClick="0" endSnd="0">
                  <a:extLst>
                    <a:ext uri="{A12FA001-AC4F-418D-AE19-62706E023703}">
                      <ahyp:hlinkClr xmlns:ahyp="http://schemas.microsoft.com/office/drawing/2018/hyperlinkcolor" val="tx"/>
                    </a:ext>
                  </a:extLst>
                </a:hlinkClick>
              </a:rPr>
              <a:t>Søkefeltet på forsiden</a:t>
            </a:r>
            <a:endParaRPr lang="en-US" sz="850" dirty="0"/>
          </a:p>
        </p:txBody>
      </p:sp>
      <p:sp>
        <p:nvSpPr>
          <p:cNvPr id="25" name="Shape 23"/>
          <p:cNvSpPr/>
          <p:nvPr/>
        </p:nvSpPr>
        <p:spPr>
          <a:xfrm>
            <a:off x="6233008" y="2779776"/>
            <a:ext cx="2522144" cy="3419856"/>
          </a:xfrm>
          <a:prstGeom prst="rect">
            <a:avLst/>
          </a:prstGeom>
          <a:solidFill>
            <a:srgbClr val="FFFFFF"/>
          </a:solidFill>
          <a:ln w="9525">
            <a:solidFill>
              <a:srgbClr val="E0DDD5"/>
            </a:solidFill>
            <a:prstDash val="solid"/>
          </a:ln>
        </p:spPr>
      </p:sp>
      <p:sp>
        <p:nvSpPr>
          <p:cNvPr id="26" name="Shape 24"/>
          <p:cNvSpPr/>
          <p:nvPr/>
        </p:nvSpPr>
        <p:spPr>
          <a:xfrm>
            <a:off x="6233008" y="2779776"/>
            <a:ext cx="2522144" cy="45720"/>
          </a:xfrm>
          <a:prstGeom prst="rect">
            <a:avLst/>
          </a:prstGeom>
          <a:solidFill>
            <a:srgbClr val="3A3A4A"/>
          </a:solidFill>
          <a:ln/>
        </p:spPr>
      </p:sp>
      <p:sp>
        <p:nvSpPr>
          <p:cNvPr id="27" name="Text 25"/>
          <p:cNvSpPr/>
          <p:nvPr/>
        </p:nvSpPr>
        <p:spPr>
          <a:xfrm>
            <a:off x="6415888"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KUNNSKAPSKARTET</a:t>
            </a:r>
            <a:endParaRPr lang="en-US" sz="950" dirty="0"/>
          </a:p>
        </p:txBody>
      </p:sp>
      <p:sp>
        <p:nvSpPr>
          <p:cNvPr id="28" name="Text 26"/>
          <p:cNvSpPr/>
          <p:nvPr/>
        </p:nvSpPr>
        <p:spPr>
          <a:xfrm>
            <a:off x="6415888"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For den som leter etter sammenhenger framfor sider: hvordan temaene henger sammen, og hvilke kilder hvert tall hviler på.</a:t>
            </a:r>
            <a:endParaRPr lang="en-US" sz="1050" dirty="0"/>
          </a:p>
        </p:txBody>
      </p:sp>
      <p:sp>
        <p:nvSpPr>
          <p:cNvPr id="29" name="Text 27">
            <a:hlinkClick r:id="rId4" tooltip=""/>
          </p:cNvPr>
          <p:cNvSpPr/>
          <p:nvPr/>
        </p:nvSpPr>
        <p:spPr>
          <a:xfrm>
            <a:off x="6415888" y="5650992"/>
            <a:ext cx="1381887"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4" invalidUrl="" action="" tgtFrame="" tooltip="" history="1" highlightClick="0" endSnd="0">
                  <a:extLst>
                    <a:ext uri="{A12FA001-AC4F-418D-AE19-62706E023703}">
                      <ahyp:hlinkClr xmlns:ahyp="http://schemas.microsoft.com/office/drawing/2018/hyperlinkcolor" val="tx"/>
                    </a:ext>
                  </a:extLst>
                </a:hlinkClick>
              </a:rPr>
              <a:t>Kunnskapskartet</a:t>
            </a:r>
            <a:endParaRPr lang="en-US" sz="850" dirty="0"/>
          </a:p>
        </p:txBody>
      </p:sp>
      <p:sp>
        <p:nvSpPr>
          <p:cNvPr id="30" name="Shape 28"/>
          <p:cNvSpPr/>
          <p:nvPr/>
        </p:nvSpPr>
        <p:spPr>
          <a:xfrm>
            <a:off x="9029471" y="2779776"/>
            <a:ext cx="2522144" cy="3419856"/>
          </a:xfrm>
          <a:prstGeom prst="rect">
            <a:avLst/>
          </a:prstGeom>
          <a:solidFill>
            <a:srgbClr val="FFFFFF"/>
          </a:solidFill>
          <a:ln w="9525">
            <a:solidFill>
              <a:srgbClr val="E0DDD5"/>
            </a:solidFill>
            <a:prstDash val="solid"/>
          </a:ln>
        </p:spPr>
      </p:sp>
      <p:sp>
        <p:nvSpPr>
          <p:cNvPr id="31" name="Shape 29"/>
          <p:cNvSpPr/>
          <p:nvPr/>
        </p:nvSpPr>
        <p:spPr>
          <a:xfrm>
            <a:off x="9029471" y="2779776"/>
            <a:ext cx="2522144" cy="45720"/>
          </a:xfrm>
          <a:prstGeom prst="rect">
            <a:avLst/>
          </a:prstGeom>
          <a:solidFill>
            <a:srgbClr val="3A3A4A"/>
          </a:solidFill>
          <a:ln/>
        </p:spPr>
      </p:sp>
      <p:sp>
        <p:nvSpPr>
          <p:cNvPr id="32" name="Text 30"/>
          <p:cNvSpPr/>
          <p:nvPr/>
        </p:nvSpPr>
        <p:spPr>
          <a:xfrm>
            <a:off x="9212351"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BLOGGEN</a:t>
            </a:r>
            <a:endParaRPr lang="en-US" sz="950" dirty="0"/>
          </a:p>
        </p:txBody>
      </p:sp>
      <p:sp>
        <p:nvSpPr>
          <p:cNvPr id="33" name="Text 31"/>
          <p:cNvSpPr/>
          <p:nvPr/>
        </p:nvSpPr>
        <p:spPr>
          <a:xfrm>
            <a:off x="9212351"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58 artikler som tar ett tema av gangen, setter tallene inn i nyhetsbildet og lenker tilbake til grafene.</a:t>
            </a:r>
            <a:endParaRPr lang="en-US" sz="1050" dirty="0"/>
          </a:p>
        </p:txBody>
      </p:sp>
      <p:sp>
        <p:nvSpPr>
          <p:cNvPr id="34" name="Text 32">
            <a:hlinkClick r:id="rId5" tooltip=""/>
          </p:cNvPr>
          <p:cNvSpPr/>
          <p:nvPr/>
        </p:nvSpPr>
        <p:spPr>
          <a:xfrm>
            <a:off x="9212351" y="5650992"/>
            <a:ext cx="791185"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Bloggen</a:t>
            </a:r>
            <a:endParaRPr lang="en-US" sz="850" dirty="0"/>
          </a:p>
        </p:txBody>
      </p:sp>
      <p:sp>
        <p:nvSpPr>
          <p:cNvPr id="35" name="Shape 33"/>
          <p:cNvSpPr/>
          <p:nvPr/>
        </p:nvSpPr>
        <p:spPr>
          <a:xfrm>
            <a:off x="0" y="6473952"/>
            <a:ext cx="12191695" cy="384048"/>
          </a:xfrm>
          <a:prstGeom prst="rect">
            <a:avLst/>
          </a:prstGeom>
          <a:solidFill>
            <a:srgbClr val="FFFFFF"/>
          </a:solidFill>
          <a:ln/>
        </p:spPr>
      </p:sp>
      <p:sp>
        <p:nvSpPr>
          <p:cNvPr id="36" name="Shape 34"/>
          <p:cNvSpPr/>
          <p:nvPr/>
        </p:nvSpPr>
        <p:spPr>
          <a:xfrm>
            <a:off x="0" y="6473952"/>
            <a:ext cx="12191695" cy="18288"/>
          </a:xfrm>
          <a:prstGeom prst="rect">
            <a:avLst/>
          </a:prstGeom>
          <a:solidFill>
            <a:srgbClr val="E0DDD5"/>
          </a:solidFill>
          <a:ln/>
        </p:spPr>
      </p:sp>
      <p:sp>
        <p:nvSpPr>
          <p:cNvPr id="37" name="Text 3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05 / 22</a:t>
            </a:r>
            <a:endParaRPr lang="en-US" sz="900" dirty="0"/>
          </a:p>
        </p:txBody>
      </p:sp>
      <p:sp>
        <p:nvSpPr>
          <p:cNvPr id="38" name="Text 36">
            <a:hlinkClick r:id="rId6" tooltip=""/>
          </p:cNvPr>
          <p:cNvSpPr/>
          <p:nvPr/>
        </p:nvSpPr>
        <p:spPr>
          <a:xfrm>
            <a:off x="8775497" y="6547104"/>
            <a:ext cx="2776118"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6" invalidUrl="" action="" tgtFrame="" tooltip="" history="1" highlightClick="0" endSnd="0">
                  <a:extLst>
                    <a:ext uri="{A12FA001-AC4F-418D-AE19-62706E023703}">
                      <ahyp:hlinkClr xmlns:ahyp="http://schemas.microsoft.com/office/drawing/2018/hyperlinkcolor" val="tx"/>
                    </a:ext>
                  </a:extLst>
                </a:hlinkClick>
              </a:rPr>
              <a:t>Kapittel 2: Innhold · 2026-09-12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FRA REGISTER TIL GRAF</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Veien et tall tar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Alt som vises er offentlig fra før. Verdien ligger i sammenstillingen, og sammenstillingen forplikter: når tall fra mange kilder står side om side, ser de like sikre ut. Det er de ikke.</a:t>
            </a:r>
            <a:endParaRPr lang="en-US" sz="1300" dirty="0"/>
          </a:p>
        </p:txBody>
      </p:sp>
      <p:sp>
        <p:nvSpPr>
          <p:cNvPr id="14" name="Shape 12"/>
          <p:cNvSpPr/>
          <p:nvPr/>
        </p:nvSpPr>
        <p:spPr>
          <a:xfrm>
            <a:off x="640080" y="2779776"/>
            <a:ext cx="2487854" cy="3419856"/>
          </a:xfrm>
          <a:prstGeom prst="rect">
            <a:avLst/>
          </a:prstGeom>
          <a:solidFill>
            <a:srgbClr val="EDEAE2"/>
          </a:solidFill>
          <a:ln w="9525">
            <a:solidFill>
              <a:srgbClr val="E0DDD5"/>
            </a:solidFill>
            <a:prstDash val="solid"/>
          </a:ln>
        </p:spPr>
      </p:sp>
      <p:sp>
        <p:nvSpPr>
          <p:cNvPr id="15" name="Shape 13"/>
          <p:cNvSpPr/>
          <p:nvPr/>
        </p:nvSpPr>
        <p:spPr>
          <a:xfrm>
            <a:off x="640080" y="2779776"/>
            <a:ext cx="2487854" cy="45720"/>
          </a:xfrm>
          <a:prstGeom prst="rect">
            <a:avLst/>
          </a:prstGeom>
          <a:solidFill>
            <a:srgbClr val="3A3A4A"/>
          </a:solidFill>
          <a:ln/>
        </p:spPr>
      </p:sp>
      <p:sp>
        <p:nvSpPr>
          <p:cNvPr id="16" name="Text 14"/>
          <p:cNvSpPr/>
          <p:nvPr/>
        </p:nvSpPr>
        <p:spPr>
          <a:xfrm>
            <a:off x="804672"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Et offentlig register</a:t>
            </a:r>
            <a:endParaRPr lang="en-US" sz="1150" dirty="0"/>
          </a:p>
        </p:txBody>
      </p:sp>
      <p:sp>
        <p:nvSpPr>
          <p:cNvPr id="17" name="Text 15"/>
          <p:cNvSpPr/>
          <p:nvPr/>
        </p:nvSpPr>
        <p:spPr>
          <a:xfrm>
            <a:off x="804672"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Statistisk sentralbyrå, NAV, Norges Bank, Brønnøysundregistrene og flere. Noen svarer på maskinspørringer, andre publiserer filer som må hentes, leses og tolkes.</a:t>
            </a:r>
            <a:endParaRPr lang="en-US" sz="1000" dirty="0"/>
          </a:p>
        </p:txBody>
      </p:sp>
      <p:sp>
        <p:nvSpPr>
          <p:cNvPr id="18" name="Shape 16"/>
          <p:cNvSpPr/>
          <p:nvPr/>
        </p:nvSpPr>
        <p:spPr>
          <a:xfrm>
            <a:off x="3447974" y="2779776"/>
            <a:ext cx="2487854" cy="3419856"/>
          </a:xfrm>
          <a:prstGeom prst="rect">
            <a:avLst/>
          </a:prstGeom>
          <a:solidFill>
            <a:srgbClr val="EDEAE2"/>
          </a:solidFill>
          <a:ln w="9525">
            <a:solidFill>
              <a:srgbClr val="E0DDD5"/>
            </a:solidFill>
            <a:prstDash val="solid"/>
          </a:ln>
        </p:spPr>
      </p:sp>
      <p:sp>
        <p:nvSpPr>
          <p:cNvPr id="19" name="Shape 17"/>
          <p:cNvSpPr/>
          <p:nvPr/>
        </p:nvSpPr>
        <p:spPr>
          <a:xfrm>
            <a:off x="3447974" y="2779776"/>
            <a:ext cx="2487854" cy="45720"/>
          </a:xfrm>
          <a:prstGeom prst="rect">
            <a:avLst/>
          </a:prstGeom>
          <a:solidFill>
            <a:srgbClr val="3A3A4A"/>
          </a:solidFill>
          <a:ln/>
        </p:spPr>
      </p:sp>
      <p:sp>
        <p:nvSpPr>
          <p:cNvPr id="20" name="Text 18"/>
          <p:cNvSpPr/>
          <p:nvPr/>
        </p:nvSpPr>
        <p:spPr>
          <a:xfrm>
            <a:off x="3612566"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Hentingen</a:t>
            </a:r>
            <a:endParaRPr lang="en-US" sz="1150" dirty="0"/>
          </a:p>
        </p:txBody>
      </p:sp>
      <p:sp>
        <p:nvSpPr>
          <p:cNvPr id="21" name="Text 19"/>
          <p:cNvSpPr/>
          <p:nvPr/>
        </p:nvSpPr>
        <p:spPr>
          <a:xfrm>
            <a:off x="3612566"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121 av 199 datasett hentes av en jobb som går etter fast plan. Resten vedlikeholdes for hånd, og for dem finnes en vakt.</a:t>
            </a:r>
            <a:endParaRPr lang="en-US" sz="1000" dirty="0"/>
          </a:p>
        </p:txBody>
      </p:sp>
      <p:sp>
        <p:nvSpPr>
          <p:cNvPr id="22" name="Text 20"/>
          <p:cNvSpPr/>
          <p:nvPr/>
        </p:nvSpPr>
        <p:spPr>
          <a:xfrm>
            <a:off x="3127934"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6255868" y="2779776"/>
            <a:ext cx="2487854" cy="3419856"/>
          </a:xfrm>
          <a:prstGeom prst="rect">
            <a:avLst/>
          </a:prstGeom>
          <a:solidFill>
            <a:srgbClr val="EDEAE2"/>
          </a:solidFill>
          <a:ln w="9525">
            <a:solidFill>
              <a:srgbClr val="E0DDD5"/>
            </a:solidFill>
            <a:prstDash val="solid"/>
          </a:ln>
        </p:spPr>
      </p:sp>
      <p:sp>
        <p:nvSpPr>
          <p:cNvPr id="24" name="Shape 22"/>
          <p:cNvSpPr/>
          <p:nvPr/>
        </p:nvSpPr>
        <p:spPr>
          <a:xfrm>
            <a:off x="6255868" y="2779776"/>
            <a:ext cx="2487854" cy="45720"/>
          </a:xfrm>
          <a:prstGeom prst="rect">
            <a:avLst/>
          </a:prstGeom>
          <a:solidFill>
            <a:srgbClr val="3A3A4A"/>
          </a:solidFill>
          <a:ln/>
        </p:spPr>
      </p:sp>
      <p:sp>
        <p:nvSpPr>
          <p:cNvPr id="25" name="Text 23"/>
          <p:cNvSpPr/>
          <p:nvPr/>
        </p:nvSpPr>
        <p:spPr>
          <a:xfrm>
            <a:off x="6420460"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En datafil med dato</a:t>
            </a:r>
            <a:endParaRPr lang="en-US" sz="1150" dirty="0"/>
          </a:p>
        </p:txBody>
      </p:sp>
      <p:sp>
        <p:nvSpPr>
          <p:cNvPr id="26" name="Text 24"/>
          <p:cNvSpPr/>
          <p:nvPr/>
        </p:nvSpPr>
        <p:spPr>
          <a:xfrm>
            <a:off x="6420460"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Resultatet skrives som en datafil med dato og sjekkes inn. Tallet på siden kan spores tilbake til akkurat den versjonen kilden publiserte.</a:t>
            </a:r>
            <a:endParaRPr lang="en-US" sz="1000" dirty="0"/>
          </a:p>
        </p:txBody>
      </p:sp>
      <p:sp>
        <p:nvSpPr>
          <p:cNvPr id="27" name="Text 25"/>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9063761" y="2779776"/>
            <a:ext cx="2487854" cy="3419856"/>
          </a:xfrm>
          <a:prstGeom prst="rect">
            <a:avLst/>
          </a:prstGeom>
          <a:solidFill>
            <a:srgbClr val="EDEAE2"/>
          </a:solidFill>
          <a:ln w="9525">
            <a:solidFill>
              <a:srgbClr val="E0DDD5"/>
            </a:solidFill>
            <a:prstDash val="solid"/>
          </a:ln>
        </p:spPr>
      </p:sp>
      <p:sp>
        <p:nvSpPr>
          <p:cNvPr id="29" name="Shape 27"/>
          <p:cNvSpPr/>
          <p:nvPr/>
        </p:nvSpPr>
        <p:spPr>
          <a:xfrm>
            <a:off x="9063761" y="2779776"/>
            <a:ext cx="2487854" cy="45720"/>
          </a:xfrm>
          <a:prstGeom prst="rect">
            <a:avLst/>
          </a:prstGeom>
          <a:solidFill>
            <a:srgbClr val="3A3A4A"/>
          </a:solidFill>
          <a:ln/>
        </p:spPr>
      </p:sp>
      <p:sp>
        <p:nvSpPr>
          <p:cNvPr id="30" name="Text 28"/>
          <p:cNvSpPr/>
          <p:nvPr/>
        </p:nvSpPr>
        <p:spPr>
          <a:xfrm>
            <a:off x="9228353"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Grafen, med kildehenvisning</a:t>
            </a:r>
            <a:endParaRPr lang="en-US" sz="1150" dirty="0"/>
          </a:p>
        </p:txBody>
      </p:sp>
      <p:sp>
        <p:nvSpPr>
          <p:cNvPr id="31" name="Text 29"/>
          <p:cNvSpPr/>
          <p:nvPr/>
        </p:nvSpPr>
        <p:spPr>
          <a:xfrm>
            <a:off x="9228353"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Hver graf bærer tabellnavn og dato ved siden av overskriften. Leseren som lurer på hvor tallet kommer fra, står ved grafen, ikke ved bunnen av siden.</a:t>
            </a:r>
            <a:endParaRPr lang="en-US" sz="1000" dirty="0"/>
          </a:p>
        </p:txBody>
      </p:sp>
      <p:sp>
        <p:nvSpPr>
          <p:cNvPr id="32" name="Text 30"/>
          <p:cNvSpPr/>
          <p:nvPr/>
        </p:nvSpPr>
        <p:spPr>
          <a:xfrm>
            <a:off x="8743721"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0" y="6473952"/>
            <a:ext cx="12191695" cy="384048"/>
          </a:xfrm>
          <a:prstGeom prst="rect">
            <a:avLst/>
          </a:prstGeom>
          <a:solidFill>
            <a:srgbClr val="FFFFFF"/>
          </a:solidFill>
          <a:ln/>
        </p:spPr>
      </p:sp>
      <p:sp>
        <p:nvSpPr>
          <p:cNvPr id="34" name="Shape 32"/>
          <p:cNvSpPr/>
          <p:nvPr/>
        </p:nvSpPr>
        <p:spPr>
          <a:xfrm>
            <a:off x="0" y="6473952"/>
            <a:ext cx="12191695" cy="18288"/>
          </a:xfrm>
          <a:prstGeom prst="rect">
            <a:avLst/>
          </a:prstGeom>
          <a:solidFill>
            <a:srgbClr val="E0DDD5"/>
          </a:solidFill>
          <a:ln/>
        </p:spPr>
      </p:sp>
      <p:sp>
        <p:nvSpPr>
          <p:cNvPr id="35" name="Text 3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06 / 22</a:t>
            </a:r>
            <a:endParaRPr lang="en-US" sz="900" dirty="0"/>
          </a:p>
        </p:txBody>
      </p:sp>
      <p:sp>
        <p:nvSpPr>
          <p:cNvPr id="36" name="Text 34">
            <a:hlinkClick r:id="rId1"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TRE VEIER GJENNOM PORTALEN</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Hvilken vei tallet tar, avgjør hva som skjer når kilden endrer seg</a:t>
            </a:r>
            <a:endParaRPr lang="en-US" sz="2600" dirty="0"/>
          </a:p>
        </p:txBody>
      </p:sp>
      <p:sp>
        <p:nvSpPr>
          <p:cNvPr id="13" name="Shape 11"/>
          <p:cNvSpPr/>
          <p:nvPr/>
        </p:nvSpPr>
        <p:spPr>
          <a:xfrm>
            <a:off x="640080" y="1865376"/>
            <a:ext cx="3454298" cy="4334256"/>
          </a:xfrm>
          <a:prstGeom prst="rect">
            <a:avLst/>
          </a:prstGeom>
          <a:solidFill>
            <a:srgbClr val="FFFFFF"/>
          </a:solidFill>
          <a:ln w="9525">
            <a:solidFill>
              <a:srgbClr val="E0DDD5"/>
            </a:solidFill>
            <a:prstDash val="solid"/>
          </a:ln>
        </p:spPr>
      </p:sp>
      <p:sp>
        <p:nvSpPr>
          <p:cNvPr id="14" name="Shape 12"/>
          <p:cNvSpPr/>
          <p:nvPr/>
        </p:nvSpPr>
        <p:spPr>
          <a:xfrm>
            <a:off x="640080" y="1865376"/>
            <a:ext cx="3454298" cy="45720"/>
          </a:xfrm>
          <a:prstGeom prst="rect">
            <a:avLst/>
          </a:prstGeom>
          <a:solidFill>
            <a:srgbClr val="3A3A4A"/>
          </a:solidFill>
          <a:ln/>
        </p:spPr>
      </p:sp>
      <p:sp>
        <p:nvSpPr>
          <p:cNvPr id="15" name="Text 13"/>
          <p:cNvSpPr/>
          <p:nvPr/>
        </p:nvSpPr>
        <p:spPr>
          <a:xfrm>
            <a:off x="822960"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RETT TIL EN DATAFIL</a:t>
            </a:r>
            <a:endParaRPr lang="en-US" sz="950" dirty="0"/>
          </a:p>
        </p:txBody>
      </p:sp>
      <p:sp>
        <p:nvSpPr>
          <p:cNvPr id="16" name="Text 14"/>
          <p:cNvSpPr/>
          <p:nvPr/>
        </p:nvSpPr>
        <p:spPr>
          <a:xfrm>
            <a:off x="822960"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Et program henter tallene, rydder dem og skriver resultatet som en datafil. Siden leser filen når den bygges. Det store flertallet av datasettene kommer inn slik.</a:t>
            </a:r>
            <a:endParaRPr lang="en-US" sz="1050" dirty="0"/>
          </a:p>
        </p:txBody>
      </p:sp>
      <p:sp>
        <p:nvSpPr>
          <p:cNvPr id="17" name="Text 15">
            <a:hlinkClick r:id="rId1" tooltip=""/>
          </p:cNvPr>
          <p:cNvSpPr/>
          <p:nvPr/>
        </p:nvSpPr>
        <p:spPr>
          <a:xfrm>
            <a:off x="822960" y="5650992"/>
            <a:ext cx="717347" cy="292608"/>
          </a:xfrm>
          <a:prstGeom prst="roundRect">
            <a:avLst>
              <a:gd name="adj" fmla="val 25000"/>
            </a:avLst>
          </a:prstGeom>
          <a:solidFill>
            <a:srgbClr val="1A508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Renter</a:t>
            </a:r>
            <a:endParaRPr lang="en-US" sz="850" dirty="0"/>
          </a:p>
        </p:txBody>
      </p:sp>
      <p:sp>
        <p:nvSpPr>
          <p:cNvPr id="18" name="Text 16">
            <a:hlinkClick r:id="rId2" tooltip=""/>
          </p:cNvPr>
          <p:cNvSpPr/>
          <p:nvPr/>
        </p:nvSpPr>
        <p:spPr>
          <a:xfrm>
            <a:off x="1631747" y="5650992"/>
            <a:ext cx="938860" cy="292608"/>
          </a:xfrm>
          <a:prstGeom prst="roundRect">
            <a:avLst>
              <a:gd name="adj" fmla="val 25000"/>
            </a:avLst>
          </a:prstGeom>
          <a:solidFill>
            <a:srgbClr val="5A3A1A"/>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Konkurser</a:t>
            </a:r>
            <a:endParaRPr lang="en-US" sz="850" dirty="0"/>
          </a:p>
        </p:txBody>
      </p:sp>
      <p:sp>
        <p:nvSpPr>
          <p:cNvPr id="19" name="Text 17">
            <a:hlinkClick r:id="rId3" tooltip=""/>
          </p:cNvPr>
          <p:cNvSpPr/>
          <p:nvPr/>
        </p:nvSpPr>
        <p:spPr>
          <a:xfrm>
            <a:off x="2662047" y="5650992"/>
            <a:ext cx="1012698" cy="292608"/>
          </a:xfrm>
          <a:prstGeom prst="roundRect">
            <a:avLst>
              <a:gd name="adj" fmla="val 25000"/>
            </a:avLst>
          </a:prstGeom>
          <a:solidFill>
            <a:srgbClr val="4A2A6A"/>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3" invalidUrl="" action="" tgtFrame="" tooltip="" history="1" highlightClick="0" endSnd="0">
                  <a:extLst>
                    <a:ext uri="{A12FA001-AC4F-418D-AE19-62706E023703}">
                      <ahyp:hlinkClr xmlns:ahyp="http://schemas.microsoft.com/office/drawing/2018/hyperlinkcolor" val="tx"/>
                    </a:ext>
                  </a:extLst>
                </a:hlinkClick>
              </a:rPr>
              <a:t>Befolkning</a:t>
            </a:r>
            <a:endParaRPr lang="en-US" sz="850" dirty="0"/>
          </a:p>
        </p:txBody>
      </p:sp>
      <p:sp>
        <p:nvSpPr>
          <p:cNvPr id="20" name="Shape 18"/>
          <p:cNvSpPr/>
          <p:nvPr/>
        </p:nvSpPr>
        <p:spPr>
          <a:xfrm>
            <a:off x="4368698" y="1865376"/>
            <a:ext cx="3454298" cy="4334256"/>
          </a:xfrm>
          <a:prstGeom prst="rect">
            <a:avLst/>
          </a:prstGeom>
          <a:solidFill>
            <a:srgbClr val="FFFFFF"/>
          </a:solidFill>
          <a:ln w="9525">
            <a:solidFill>
              <a:srgbClr val="E0DDD5"/>
            </a:solidFill>
            <a:prstDash val="solid"/>
          </a:ln>
        </p:spPr>
      </p:sp>
      <p:sp>
        <p:nvSpPr>
          <p:cNvPr id="21" name="Shape 19"/>
          <p:cNvSpPr/>
          <p:nvPr/>
        </p:nvSpPr>
        <p:spPr>
          <a:xfrm>
            <a:off x="4368698" y="1865376"/>
            <a:ext cx="3454298" cy="45720"/>
          </a:xfrm>
          <a:prstGeom prst="rect">
            <a:avLst/>
          </a:prstGeom>
          <a:solidFill>
            <a:srgbClr val="3A3A4A"/>
          </a:solidFill>
          <a:ln/>
        </p:spPr>
      </p:sp>
      <p:sp>
        <p:nvSpPr>
          <p:cNvPr id="22" name="Text 20"/>
          <p:cNvSpPr/>
          <p:nvPr/>
        </p:nvSpPr>
        <p:spPr>
          <a:xfrm>
            <a:off x="4551578"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INNOM DATALAGERET FØRST</a:t>
            </a:r>
            <a:endParaRPr lang="en-US" sz="950" dirty="0"/>
          </a:p>
        </p:txBody>
      </p:sp>
      <p:sp>
        <p:nvSpPr>
          <p:cNvPr id="23" name="Text 21"/>
          <p:cNvSpPr/>
          <p:nvPr/>
        </p:nvSpPr>
        <p:spPr>
          <a:xfrm>
            <a:off x="4551578"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Er kilden et dokument framfor en tabell, lagres den først uendret i et datalager. Der tolkes innholdet i steg som kan leses, testes og kjøres om igjen, før tabellen skrives ut som datafil.</a:t>
            </a:r>
            <a:endParaRPr lang="en-US" sz="1050" dirty="0"/>
          </a:p>
        </p:txBody>
      </p:sp>
      <p:sp>
        <p:nvSpPr>
          <p:cNvPr id="24" name="Text 22">
            <a:hlinkClick r:id="rId4" tooltip=""/>
          </p:cNvPr>
          <p:cNvSpPr/>
          <p:nvPr/>
        </p:nvSpPr>
        <p:spPr>
          <a:xfrm>
            <a:off x="4551578" y="5650992"/>
            <a:ext cx="1972589"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4" invalidUrl="" action="" tgtFrame="" tooltip="" history="1" highlightClick="0" endSnd="0">
                  <a:extLst>
                    <a:ext uri="{A12FA001-AC4F-418D-AE19-62706E023703}">
                      <ahyp:hlinkClr xmlns:ahyp="http://schemas.microsoft.com/office/drawing/2018/hyperlinkcolor" val="tx"/>
                    </a:ext>
                  </a:extLst>
                </a:hlinkClick>
              </a:rPr>
              <a:t>Arbeidsavklaringspenger</a:t>
            </a:r>
            <a:endParaRPr lang="en-US" sz="850" dirty="0"/>
          </a:p>
        </p:txBody>
      </p:sp>
      <p:sp>
        <p:nvSpPr>
          <p:cNvPr id="25" name="Text 23">
            <a:hlinkClick r:id="rId5" tooltip=""/>
          </p:cNvPr>
          <p:cNvSpPr/>
          <p:nvPr/>
        </p:nvSpPr>
        <p:spPr>
          <a:xfrm>
            <a:off x="6615608" y="5650992"/>
            <a:ext cx="1012698"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Uføretrygd</a:t>
            </a:r>
            <a:endParaRPr lang="en-US" sz="850" dirty="0"/>
          </a:p>
        </p:txBody>
      </p:sp>
      <p:sp>
        <p:nvSpPr>
          <p:cNvPr id="26" name="Shape 24"/>
          <p:cNvSpPr/>
          <p:nvPr/>
        </p:nvSpPr>
        <p:spPr>
          <a:xfrm>
            <a:off x="8097317" y="1865376"/>
            <a:ext cx="3454298" cy="4334256"/>
          </a:xfrm>
          <a:prstGeom prst="rect">
            <a:avLst/>
          </a:prstGeom>
          <a:solidFill>
            <a:srgbClr val="FFFFFF"/>
          </a:solidFill>
          <a:ln w="9525">
            <a:solidFill>
              <a:srgbClr val="E0DDD5"/>
            </a:solidFill>
            <a:prstDash val="solid"/>
          </a:ln>
        </p:spPr>
      </p:sp>
      <p:sp>
        <p:nvSpPr>
          <p:cNvPr id="27" name="Shape 25"/>
          <p:cNvSpPr/>
          <p:nvPr/>
        </p:nvSpPr>
        <p:spPr>
          <a:xfrm>
            <a:off x="8097317" y="1865376"/>
            <a:ext cx="3454298" cy="45720"/>
          </a:xfrm>
          <a:prstGeom prst="rect">
            <a:avLst/>
          </a:prstGeom>
          <a:solidFill>
            <a:srgbClr val="3A3A4A"/>
          </a:solidFill>
          <a:ln/>
        </p:spPr>
      </p:sp>
      <p:sp>
        <p:nvSpPr>
          <p:cNvPr id="28" name="Text 26"/>
          <p:cNvSpPr/>
          <p:nvPr/>
        </p:nvSpPr>
        <p:spPr>
          <a:xfrm>
            <a:off x="8280197"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RETT FRA DATALAGERET</a:t>
            </a:r>
            <a:endParaRPr lang="en-US" sz="950" dirty="0"/>
          </a:p>
        </p:txBody>
      </p:sp>
      <p:sp>
        <p:nvSpPr>
          <p:cNvPr id="29" name="Text 27"/>
          <p:cNvSpPr/>
          <p:nvPr/>
        </p:nvSpPr>
        <p:spPr>
          <a:xfrm>
            <a:off x="8280197"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Ett sted svarer portalen ved å spørre datalageret i samme øyeblikk, uten datafil: chatten om arbeidsavklaringspenger og uføretrygd. Passordbeskyttet, fordi hvert spørsmål kjører en ny spørring.</a:t>
            </a:r>
            <a:endParaRPr lang="en-US" sz="1050" dirty="0"/>
          </a:p>
        </p:txBody>
      </p:sp>
      <p:sp>
        <p:nvSpPr>
          <p:cNvPr id="30" name="Text 28">
            <a:hlinkClick r:id="rId6" tooltip=""/>
          </p:cNvPr>
          <p:cNvSpPr/>
          <p:nvPr/>
        </p:nvSpPr>
        <p:spPr>
          <a:xfrm>
            <a:off x="8280197" y="5650992"/>
            <a:ext cx="791185"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6" invalidUrl="" action="" tgtFrame="" tooltip="" history="1" highlightClick="0" endSnd="0">
                  <a:extLst>
                    <a:ext uri="{A12FA001-AC4F-418D-AE19-62706E023703}">
                      <ahyp:hlinkClr xmlns:ahyp="http://schemas.microsoft.com/office/drawing/2018/hyperlinkcolor" val="tx"/>
                    </a:ext>
                  </a:extLst>
                </a:hlinkClick>
              </a:rPr>
              <a:t>Chatten</a:t>
            </a:r>
            <a:endParaRPr lang="en-US" sz="850" dirty="0"/>
          </a:p>
        </p:txBody>
      </p:sp>
      <p:sp>
        <p:nvSpPr>
          <p:cNvPr id="31" name="Shape 29"/>
          <p:cNvSpPr/>
          <p:nvPr/>
        </p:nvSpPr>
        <p:spPr>
          <a:xfrm>
            <a:off x="0" y="6473952"/>
            <a:ext cx="12191695" cy="384048"/>
          </a:xfrm>
          <a:prstGeom prst="rect">
            <a:avLst/>
          </a:prstGeom>
          <a:solidFill>
            <a:srgbClr val="FFFFFF"/>
          </a:solidFill>
          <a:ln/>
        </p:spPr>
      </p:sp>
      <p:sp>
        <p:nvSpPr>
          <p:cNvPr id="32" name="Shape 30"/>
          <p:cNvSpPr/>
          <p:nvPr/>
        </p:nvSpPr>
        <p:spPr>
          <a:xfrm>
            <a:off x="0" y="6473952"/>
            <a:ext cx="12191695" cy="18288"/>
          </a:xfrm>
          <a:prstGeom prst="rect">
            <a:avLst/>
          </a:prstGeom>
          <a:solidFill>
            <a:srgbClr val="E0DDD5"/>
          </a:solidFill>
          <a:ln/>
        </p:spPr>
      </p:sp>
      <p:sp>
        <p:nvSpPr>
          <p:cNvPr id="33" name="Text 31"/>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07 / 22</a:t>
            </a:r>
            <a:endParaRPr lang="en-US" sz="900" dirty="0"/>
          </a:p>
        </p:txBody>
      </p:sp>
      <p:sp>
        <p:nvSpPr>
          <p:cNvPr id="34" name="Text 32">
            <a:hlinkClick r:id="rId7"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7"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NÅR BLE TALLET GAMMELT?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Det som oppdaterer seg selv, og det som ikke gjør det</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Portalen fører én dato per datafil, ikke én for hele nettstedet. Akkurat nå spenner de fra 2026-03-31 til 2026-09-12, og 57 datafiler er under oppsyn av en vakt som sier fra når de blir gamle.</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40080" y="2779776"/>
          <a:ext cx="10911535" cy="914400"/>
        </p:xfrm>
        <a:graphic>
          <a:graphicData uri="http://schemas.openxmlformats.org/drawingml/2006/table">
            <a:tbl>
              <a:tblPr/>
              <a:tblGrid>
                <a:gridCol w="2377440"/>
                <a:gridCol w="1097280"/>
                <a:gridCol w="7436815"/>
              </a:tblGrid>
              <a:tr h="320040">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OPPDATERES</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900" b="1" dirty="0">
                          <a:solidFill>
                            <a:srgbClr val="3A3A4A"/>
                          </a:solidFill>
                          <a:latin typeface="Calibri" pitchFamily="34" charset="0"/>
                          <a:ea typeface="Calibri" pitchFamily="34" charset="-122"/>
                          <a:cs typeface="Calibri" pitchFamily="34" charset="-120"/>
                        </a:rPr>
                        <a:t>DATASETT</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HVA DET BETYR</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Daglig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6</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Renter, valuta og foretaksdata, der en uke gammel verdi er lite verdt.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Etter fast plan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115</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Ukentlig, månedlig eller årlig, avhengig av hvor ofte kilden selv publiserer.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For hånd</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78</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Rapporter og oversikter uten maskinlesbar utgave. Vakten sier fra, men kan ikke oppdatere dem.</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bl>
          </a:graphicData>
        </a:graphic>
      </p:graphicFrame>
      <p:sp>
        <p:nvSpPr>
          <p:cNvPr id="15" name="Shape 12"/>
          <p:cNvSpPr/>
          <p:nvPr/>
        </p:nvSpPr>
        <p:spPr>
          <a:xfrm>
            <a:off x="0" y="6473952"/>
            <a:ext cx="12191695" cy="384048"/>
          </a:xfrm>
          <a:prstGeom prst="rect">
            <a:avLst/>
          </a:prstGeom>
          <a:solidFill>
            <a:srgbClr val="FFFFFF"/>
          </a:solidFill>
          <a:ln/>
        </p:spPr>
      </p:sp>
      <p:sp>
        <p:nvSpPr>
          <p:cNvPr id="16" name="Shape 13"/>
          <p:cNvSpPr/>
          <p:nvPr/>
        </p:nvSpPr>
        <p:spPr>
          <a:xfrm>
            <a:off x="0" y="6473952"/>
            <a:ext cx="12191695" cy="18288"/>
          </a:xfrm>
          <a:prstGeom prst="rect">
            <a:avLst/>
          </a:prstGeom>
          <a:solidFill>
            <a:srgbClr val="E0DDD5"/>
          </a:solidFill>
          <a:ln/>
        </p:spPr>
      </p:sp>
      <p:sp>
        <p:nvSpPr>
          <p:cNvPr id="17" name="Text 14"/>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08 / 22</a:t>
            </a:r>
            <a:endParaRPr lang="en-US" sz="900" dirty="0"/>
          </a:p>
        </p:txBody>
      </p:sp>
      <p:sp>
        <p:nvSpPr>
          <p:cNvPr id="18" name="Text 15">
            <a:hlinkClick r:id="rId1"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NETTSTEDET OG KARTET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Hva du ser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 seksjon har sin egen farge, hver underside sin egen adresse, og hver graf en tabellutgave. Kunnskapskartet er avledet av de samme registrene som sidene, ikke skrevet ved siden av dem.</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SEKSJONER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18</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med egen identitet og farge</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SIDER</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135</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hver med sin egen adresse</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SØKEOPPFØRINGER</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102</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med stikkord, søket treffer på tema</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NODER I KARTET</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487</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sider, begreper, kilder og artikler</a:t>
            </a:r>
            <a:endParaRPr lang="en-US" sz="950" dirty="0"/>
          </a:p>
        </p:txBody>
      </p:sp>
      <p:sp>
        <p:nvSpPr>
          <p:cNvPr id="30" name="Shape 28"/>
          <p:cNvSpPr/>
          <p:nvPr/>
        </p:nvSpPr>
        <p:spPr>
          <a:xfrm>
            <a:off x="4338218" y="4581144"/>
            <a:ext cx="3515258" cy="1618488"/>
          </a:xfrm>
          <a:prstGeom prst="rect">
            <a:avLst/>
          </a:prstGeom>
          <a:solidFill>
            <a:srgbClr val="FFFFFF"/>
          </a:solidFill>
          <a:ln w="9525">
            <a:solidFill>
              <a:srgbClr val="E0DDD5"/>
            </a:solidFill>
            <a:prstDash val="solid"/>
          </a:ln>
        </p:spPr>
      </p:sp>
      <p:sp>
        <p:nvSpPr>
          <p:cNvPr id="31" name="Text 29"/>
          <p:cNvSpPr/>
          <p:nvPr/>
        </p:nvSpPr>
        <p:spPr>
          <a:xfrm>
            <a:off x="4521098"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KOBLINGER</a:t>
            </a:r>
            <a:endParaRPr lang="en-US" sz="900" dirty="0"/>
          </a:p>
        </p:txBody>
      </p:sp>
      <p:sp>
        <p:nvSpPr>
          <p:cNvPr id="32" name="Text 30"/>
          <p:cNvSpPr/>
          <p:nvPr/>
        </p:nvSpPr>
        <p:spPr>
          <a:xfrm>
            <a:off x="4521098"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888</a:t>
            </a:r>
            <a:endParaRPr lang="en-US" sz="2600" dirty="0"/>
          </a:p>
        </p:txBody>
      </p:sp>
      <p:sp>
        <p:nvSpPr>
          <p:cNvPr id="33" name="Text 31"/>
          <p:cNvSpPr/>
          <p:nvPr/>
        </p:nvSpPr>
        <p:spPr>
          <a:xfrm>
            <a:off x="4521098"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utledet av registrene</a:t>
            </a:r>
            <a:endParaRPr lang="en-US" sz="950" dirty="0"/>
          </a:p>
        </p:txBody>
      </p:sp>
      <p:sp>
        <p:nvSpPr>
          <p:cNvPr id="34" name="Shape 32"/>
          <p:cNvSpPr/>
          <p:nvPr/>
        </p:nvSpPr>
        <p:spPr>
          <a:xfrm>
            <a:off x="8036357" y="4581144"/>
            <a:ext cx="3515258" cy="1618488"/>
          </a:xfrm>
          <a:prstGeom prst="rect">
            <a:avLst/>
          </a:prstGeom>
          <a:solidFill>
            <a:srgbClr val="FFFFFF"/>
          </a:solidFill>
          <a:ln w="9525">
            <a:solidFill>
              <a:srgbClr val="E0DDD5"/>
            </a:solidFill>
            <a:prstDash val="solid"/>
          </a:ln>
        </p:spPr>
      </p:sp>
      <p:sp>
        <p:nvSpPr>
          <p:cNvPr id="35" name="Text 33"/>
          <p:cNvSpPr/>
          <p:nvPr/>
        </p:nvSpPr>
        <p:spPr>
          <a:xfrm>
            <a:off x="8219237"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SKREVET FOR HÅND</a:t>
            </a:r>
            <a:endParaRPr lang="en-US" sz="900" dirty="0"/>
          </a:p>
        </p:txBody>
      </p:sp>
      <p:sp>
        <p:nvSpPr>
          <p:cNvPr id="36" name="Text 34"/>
          <p:cNvSpPr/>
          <p:nvPr/>
        </p:nvSpPr>
        <p:spPr>
          <a:xfrm>
            <a:off x="8219237"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25</a:t>
            </a:r>
            <a:endParaRPr lang="en-US" sz="2600" dirty="0"/>
          </a:p>
        </p:txBody>
      </p:sp>
      <p:sp>
        <p:nvSpPr>
          <p:cNvPr id="37" name="Text 35"/>
          <p:cNvSpPr/>
          <p:nvPr/>
        </p:nvSpPr>
        <p:spPr>
          <a:xfrm>
            <a:off x="8219237"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årsakspåstander i 7 kjeder, hver med belegg</a:t>
            </a:r>
            <a:endParaRPr lang="en-US" sz="950" dirty="0"/>
          </a:p>
        </p:txBody>
      </p:sp>
      <p:sp>
        <p:nvSpPr>
          <p:cNvPr id="38" name="Shape 36"/>
          <p:cNvSpPr/>
          <p:nvPr/>
        </p:nvSpPr>
        <p:spPr>
          <a:xfrm>
            <a:off x="0" y="6473952"/>
            <a:ext cx="12191695" cy="384048"/>
          </a:xfrm>
          <a:prstGeom prst="rect">
            <a:avLst/>
          </a:prstGeom>
          <a:solidFill>
            <a:srgbClr val="FFFFFF"/>
          </a:solidFill>
          <a:ln/>
        </p:spPr>
      </p:sp>
      <p:sp>
        <p:nvSpPr>
          <p:cNvPr id="39" name="Shape 37"/>
          <p:cNvSpPr/>
          <p:nvPr/>
        </p:nvSpPr>
        <p:spPr>
          <a:xfrm>
            <a:off x="0" y="6473952"/>
            <a:ext cx="12191695" cy="18288"/>
          </a:xfrm>
          <a:prstGeom prst="rect">
            <a:avLst/>
          </a:prstGeom>
          <a:solidFill>
            <a:srgbClr val="E0DDD5"/>
          </a:solidFill>
          <a:ln/>
        </p:spPr>
      </p:sp>
      <p:sp>
        <p:nvSpPr>
          <p:cNvPr id="40" name="Text 38"/>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09 / 22</a:t>
            </a:r>
            <a:endParaRPr lang="en-US" sz="900" dirty="0"/>
          </a:p>
        </p:txBody>
      </p:sp>
      <p:sp>
        <p:nvSpPr>
          <p:cNvPr id="41" name="Text 39">
            <a:hlinkClick r:id="rId1" tooltip=""/>
          </p:cNvPr>
          <p:cNvSpPr/>
          <p:nvPr/>
        </p:nvSpPr>
        <p:spPr>
          <a:xfrm>
            <a:off x="8306410" y="6547104"/>
            <a:ext cx="3245206"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4: Kunnskapskart · 2026-09-12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faktaportalen.no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Slik er portalen bygget</dc:title>
  <dc:subject>Hvor kommer dette tallet fra? Faktaportalen i fire deler.</dc:subject>
  <dc:creator>faktaportalen.no</dc:creator>
  <cp:lastModifiedBy>faktaportalen.no</cp:lastModifiedBy>
  <cp:revision>1</cp:revision>
  <dcterms:created xsi:type="dcterms:W3CDTF">2026-09-12T21:48:41Z</dcterms:created>
  <dcterms:modified xsi:type="dcterms:W3CDTF">2026-09-12T21:48:41Z</dcterms:modified>
</cp:coreProperties>
</file>