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Presentasjonen går gjennom 7 lag i en dataplattform med AI, og alternativene i hvert av dem. Den bygges fra samme datafil som siden den hører til. Beskrivelsen av hvert produkt står i foredragsnotatene på lysbildet for laget.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Kriteriene for hva som er med i oversikten. De gjelder for alle lagene.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Hva du velger i hvert av de 7 lagene. De neste lysbildene tar ett lag om gangen.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Tabellene i Databricks-delen ligger i Unity Catalog. De fleste sidene leser likevel TypeScript-filer som ligger i git.
I bevegelse: Tabellformatene nærmer seg hverandre, og konkurransen har flyttet seg til katalogen.
Åpen kildekode:
Apache Hudi: Åpen lakehouse-plattform bygget på et tabellformat som gir datasjøen databasefunksjoner og inkrementell behandling.
Apache Iceberg: Åpent tabellformat for store analysetabeller som flere motorer kan arbeide mot samtidig.
Apache Polaris: Åpen katalog for Iceberg-tabeller som følger REST-grensesnittet til Iceberg.
Delta Lake: Åpent lagringsrammeverk for lakehouse-arkitektur, med ACID-transaksjoner og støtte for flere motorer.
DuckLake: Lakehouse-format som lagrer dataene i Parquet-filer og metadataene i en SQL-database.
Unity Catalog: Åpen katalog for tabeller, ustrukturerte data og AI-ressurser på tvers av formater og skyer.
Andre kommersielle:
Databricks Unity Catalog: Katalog og tilgangsstyring for data, modeller, agenter og applikasjoner på Databricks.
Snowflake Horizon Catalog: Katalog for å styre og finne data og AI-ressurser i Snowflake og i eksterne kataloger.
AWS:
Amazon S3 Tables: Administrerte Iceberg-tabeller i S3 med automatisk vedlikehold.
AWS Glue Data Catalog: Sentralt metadatalager som analysetjenestene i AWS deler.
Microsoft Azure:
OneLake: Felles datasjø som følger med Microsoft Fabric, med tabeller i Delta- eller Iceberg-format.
Google Cloud:
Google Cloud Lakehouse (tidligere BigLake): Lagringsmotor for åpne lakehouse-løsninger, med Iceberg-tabeller og administrert lagring i Google 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Python med pandas i GitHub Actions lager datafilene bak nesten alle sidene. Databricks SQL kjører dbt-modellene bak statistikknotatene.
I bevegelse: Flere analyser enn før får plass på én maskin.
Åpen kildekode:
Apache Spark: Motor for dataprosessering, datavitenskap og maskinlæring på én maskin eller i klynge.
ClickHouse: Kolonneorientert database med åpen kildekode for analyse i sanntid med SQL.
DuckDB: Analysedatabase med åpen kildekode som kjører inne i programmet som bruker den.
Trino: Distribuert SQL-motor for analyse av store datamengder.
Andre kommersielle:
Databricks SQL: Datavarehus i skyen bygget på lakehouse-arkitektur, som kjører direkte på datasjøen.
MotherDuck: Serverløst datavarehus i skyen bygget på DuckDB.
Snowflake: Administrert plattform for data og AI.
AWS:
Amazon Athena: Serverløs tjeneste for å kjøre SQL-spørringer mot data i Amazon S3.
Amazon Redshift: Datavarehus i skyen fra AWS.
Microsoft Azure:
Fabric Data Warehouse: Relasjonelt datavarehus i Microsoft Fabric som lagrer dataene som Delta-tabeller og utvikles med T-SQL.
Google Cloud:
BigQuery: Administrert og serverløs dataplattform for analyse med SQL og Python.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I Databricks-delen lastes rådata uendret, og all logikk ligger i dbt. GitHub Actions starter de fleste jobbene etter tidsplan, mens dbt kjøres fra dbt Cloud.
I bevegelse: Verktøyleverandørene slår seg sammen, og færre selskaper eier mer av kjeden.
Åpen kildekode:
Airbyte: Plattform med åpen kildekode for å flytte data fra kilder til datavarehus, datasjøer og vektordatabaser.
Apache Airflow: Plattform for å skrive, planlegge og overvåke arbeidsflyter i kode.
Dagster: Orkestreringsrammeverk med åpen kildekode for å bygge og overvåke datapipelines.
dbt (åpen kildekode): Verktøy for å transformere data med de samme arbeidsmåtene som programvareutviklere bruker.
dlt: Python-bibliotek med åpen kildekode for å laste data fra kilder til datavarehus.
SQLMesh: Rammeverk under Linux Foundation for datatransformasjoner skrevet i SQL eller Python.
Andre kommersielle:
Databricks Lakeflow: Samlet løsning for innlasting, transformasjon og orkestrering av data på Databricks.
dbt (skytjenesten): Kommersiell plattform for å bygge og drifte dbt-prosjekter.
Fivetran: Automatisert plattform for dataflytting med administrerte pipelines.
AWS:
Amazon MWAA: Administrert Apache Airflow for å orkestrere arbeidsflyter og datapipelines i AWS.
AWS Glue: Serverløs tjeneste for dataintegrasjon som finner, klargjør og kombinerer data.
Microsoft Azure:
Azure Data Factory: Administrert, serverløs tjeneste for dataintegrasjon med innebygde koblinger.
Google Cloud:
Dataflow: Tjeneste for strøm- og batchprosessering av data i Google Cloud.
Managed Service for Apache Airflow: Administrert orkestreringstjeneste bygget på Apache Airflow, tidligere kjent som Cloud Composer.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I Databricks-delen står forretningslogikken i dbt-modellene, og metric views i Unity Catalog er tatt i bruk for uføretrygd. Resten av portalen regner i Python.
I bevegelse: Leverandørene arbeider med et felles format for semantiske modeller.
Åpen kildekode:
Cube Core: Semantisk lag med åpen kildekode som definerer måltall i kode og leverer dem over SQL, REST og GraphQL.
MetricFlow: Semantisk lag som oversetter definisjoner av måltall i kode til SQL.
Andre kommersielle:
dbt Semantic Layer: Tjeneste i dbt, bygget på MetricFlow, for å definere måltall ett sted og levere dem likt til ulike verktøy.
Metric views i Unity Catalog: Visninger som definerer måltall ett sted, atskilt fra dimensjonene de grupperes og filtreres på.
Semantiske visninger i Snowflake: Skjemaobjekter som lagrer forretningsbegreper, måltall og relasjoner direkte i databasen.
AWS:
Topics i Amazon Quick Sight: Semantisk lag i Quick Sight som samler flere datasett i én datamodell og definerer relasjonene mellom dem.
Microsoft Azure:
Semantiske modeller i Power BI: Datamodeller i Power BI som er klare for rapportering og visualisering.
Google Cloud:
Looker (LookML): BI-plattform der semantiske datamodeller skrives i modelleringsspråket LookML.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En språkmodell henter tall ut av NAVs statistikknotater i Databricks, og Genie svarer på spørsmål om dem.
I bevegelse: Ustrukturerte dokumenter behandles som en vanlig datakilde, i SQL.
Åpen kildekode:
LlamaIndex: Rammeverk med åpen kildekode for å koble språkmodeller til egne dokumenter og data.
pgvector: Utvidelse med åpen kildekode for vektorsøk i Postgres.
Andre kommersielle:
AI-funksjoner i Databricks SQL: Innebygde funksjoner som bruker språkmodeller på data i Databricks, blant annet fra SQL.
Databricks Genie Agents: Agenter i Databricks som svarer på spørsmål om data i naturlig språk.
Snowflake Cortex AI: AI-tjenester i Snowflake som gir tilgang til språkmodeller fra SQL og API-er, ved siden av dataene.
AWS:
Amazon Bedrock Data Automation: Tjeneste som henter innsikt ut av dokumenter, bilder, lyd og video for AI-applikasjoner.
Microsoft Azure:
Azure Document Intelligence: Tjeneste, nå del av Azure Content Understanding, som henter tekst, nøkkel-verdi-par og tabeller ut av dokumenter.
Dataagenter i Fabric: Funksjon i Microsoft Fabric for å bygge spørsmål-og-svar-løsninger over data i OneLake med generativ AI.
Google Cloud:
Document AI: Plattform som gjør ustrukturerte data i dokumenter om til strukturerte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Portalen har en egen MCP-server over registrene sine, og sporer samtalene i chatten med MLflow.
I bevegelse: MCP er i ferd med å bli det vanlige grensesnittet mellom agenter og data.
Åpen kildekode:
Langfuse: Plattform med åpen kildekode for sporing og evaluering av applikasjoner med språkmodeller.
LangGraph: Rammeverk med åpen kildekode for å orkestrere og kjøre agenter.
LiteLLM: Gateway med åpen kildekode som gir ett grensesnitt mot mange leverandører av språkmodeller.
MLflow: Plattform med åpen kildekode for utvikling av agenter, språkmodeller og maskinlæringsmodeller.
Model Context Protocol: Åpen standard for å koble AI-applikasjoner til eksterne systemer.
Andre kommersielle:
Agent Bricks: Plattform i Databricks for å bygge og styre AI-agenter.
AWS:
Amazon Bedrock AgentCore: Plattform i AWS for å bygge, kjøre og drifte AI-agenter uavhengig av rammeverk og modell.
Microsoft Azure:
Foundry Agent Service: Tjeneste i Microsoft Foundry for å kjøre og orkestrere AI-agenter.
Google Cloud:
Gemini Enterprise Agent Platform: Plattform i Google Cloud for AI-agenter, med administrert kjøremiljø, økter, minne og kodekjøring.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Portalen: Portalen kjører på Databricks Free Edition, Netlify, GitHub og Supabase. Kvoten i gratisutgaven styrer hva som kan kjøres.
I bevegelse: Europeiske virksomheter spør oftere om hvor dataene ligger og hvem som kan kreve dem utlevert.
Åpen kildekode:
Gaia-X: Europeisk forening, ikke programvare, som utvikler et felles tillitsrammeverk for datadeling.
Sovereign Cloud Stack: Europeisk initiativ for et åpent og leverandørnøytralt skyøkosystem bygget på standarder.
Andre kommersielle:
OVHcloud: Skyleverandør med datasentre i flere land, der kunden velger hvor dataene lagres.
Scaleway: Europeisk leverandør av sky- og AI-tjenester.
STACKIT: Europeisk skyleverandør som hører til Schwarz-gruppen.
AWS:
AWS European Sovereign Cloud: Egen sky fra AWS som ligger i EU og driftes derfra.
Microsoft Azure:
Microsoft Sovereign Cloud: Microsofts samlede tilbud for suverenitet i offentlig sky, private miljøer og partnerdrevne skyer.
Google Cloud:
Google Sovereign Cloud: Googles portefølje for suverenitet, med variantene Data Boundary, Dedicated og Air-Gapped.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Hva faktaportalen.no selv bruker i hvert lag.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Ett utviklingstrekk per lag, slik de står på siden.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Delene av artikkelserien som er publisert. Delene etter introduksjonen tar for seg ett lag hver.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Oversikten med lenker til hvert produkt ligger på siden, og artiklene i serien ligger under fagartikler.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hyperlink" Target="https://faktaportalen.no/fag/arkitektur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lagring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motor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flyt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semantikk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ai-i-plattformen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agenter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#sky-head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aktaportalen.no/fag/arkitektur" TargetMode="External"/><Relationship Id="rId2" Type="http://schemas.openxmlformats.org/officeDocument/2006/relationships/hyperlink" Target="https://faktaportalen.no/blogg/fagartikler" TargetMode="External"/><Relationship Id="rId3" Type="http://schemas.openxmlformats.org/officeDocument/2006/relationships/hyperlink" Target="https://faktaportalen.no/fag/arkitektur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Arkitektur: dataplattform og AI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40080" y="236829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6E6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Lagene i en dataplattform med AI, og alternativene i hvert av dem: åpen kildekode, kommersielle produkter og det AWS, Azure og Google Cloud tilbyr.</a:t>
            </a:r>
            <a:endParaRPr lang="en-US" sz="13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640080" y="3419856"/>
            <a:ext cx="4443984" cy="502920"/>
          </a:xfrm>
          <a:prstGeom prst="roundRect">
            <a:avLst>
              <a:gd name="adj" fmla="val 14545"/>
            </a:avLst>
          </a:prstGeom>
          <a:solidFill>
            <a:srgbClr val="555564"/>
          </a:solidFill>
          <a:ln w="9525">
            <a:solidFill>
              <a:srgbClr val="C0C0C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 ↗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080" y="4059936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lag   ·   71 produkter, prosjekter og standarder   ·   5 kolonner per lag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5925312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C8C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Nyeste utgave ligger på faktaportalen.no/fag/arkitektur.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01 / 14</a:t>
            </a:r>
            <a:endParaRPr lang="en-US" sz="900" dirty="0"/>
          </a:p>
        </p:txBody>
      </p:sp>
      <p:sp>
        <p:nvSpPr>
          <p:cNvPr id="18" name="Text 16">
            <a:hlinkClick r:id="rId2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Slik er utvalget gjort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640080" y="1572768"/>
            <a:ext cx="45720" cy="132892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1572768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Kriterium 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68680" y="1938528"/>
            <a:ext cx="5021428" cy="91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Oversikten tar med produkter, prosjekter og standarder som er allment tilgjengelige. Den er et utvalg og ikke en komplett liste.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55868" y="1572768"/>
            <a:ext cx="45720" cy="132892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6484468" y="1572768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Kriterium 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84468" y="1938528"/>
            <a:ext cx="5021428" cy="91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Alfabetisk rekkefølge innen hver kolonne. Ingen rangering og ingen anbefaling av én leverandør.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3221736"/>
            <a:ext cx="45720" cy="132892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3221736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Kriterium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8680" y="3587496"/>
            <a:ext cx="5021428" cy="91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 betalt plassering og ingen affiliate-lenker.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55868" y="3221736"/>
            <a:ext cx="45720" cy="132892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0" name="Text 18"/>
          <p:cNvSpPr/>
          <p:nvPr/>
        </p:nvSpPr>
        <p:spPr>
          <a:xfrm>
            <a:off x="6484468" y="3221736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Kriterium 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84468" y="3587496"/>
            <a:ext cx="5021428" cy="91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Portalen kjører selv på Databricks, GitHub Actions og Netlify. Det som står om de andre plattformene, bygger på leverandørenes dokumentasjon og ikke på egen bruk.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40080" y="4870704"/>
            <a:ext cx="45720" cy="132892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3" name="Text 21"/>
          <p:cNvSpPr/>
          <p:nvPr/>
        </p:nvSpPr>
        <p:spPr>
          <a:xfrm>
            <a:off x="868680" y="4870704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Kriterium 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68680" y="5236464"/>
            <a:ext cx="5021428" cy="91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Oversikten sier ikke noe om pris, ytelse eller etterlevelse. Det må sjekkes hos leverandøren.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02 / 14</a:t>
            </a:r>
            <a:endParaRPr lang="en-US" sz="900" dirty="0"/>
          </a:p>
        </p:txBody>
      </p:sp>
      <p:sp>
        <p:nvSpPr>
          <p:cNvPr id="28" name="Text 26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Beslutningen i hvert lag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72768"/>
          <a:ext cx="10911535" cy="914400"/>
        </p:xfrm>
        <a:graphic>
          <a:graphicData uri="http://schemas.openxmlformats.org/drawingml/2006/table">
            <a:tbl>
              <a:tblPr/>
              <a:tblGrid>
                <a:gridCol w="5455768"/>
                <a:gridCol w="5455768"/>
              </a:tblGrid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3D2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3D2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BESLUTNINGEN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Lagring, tabellformat og katalog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hvilket format tabellene ligger i, og hvilken katalog som holder rede på dem og styrer tilgangen.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Motoren som regner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hva som kjører spørringene, og dermed om du trenger en plattform eller klarer deg med én maskin.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Ingestion, transformasjon og orkestrering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hvor logikken skal bo: i lasteskriptene, i transformasjonene eller i verktøyet som setter dem i rekkefølge.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Definisjonene og det semantiske laget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hvor betydningen av et tall skal stå skrevet, slik at den følger med når verktøyet byttes.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i plattformen: uttrekk og spørring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om språkmodellen skal hente ut data, svare på spørsmål om dem, eller begge deler, og hva du sjekker svarene mot.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Agenter, MCP og modellaget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hvordan en agent får tilgang til dataene dine, og hvordan du bytter modell uten å bygge om.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Skyvalg og suverenitet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velger hvem som drifter plattformen, og i hvilket land og under hvilken lov dataene ligger.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03 / 14</a:t>
            </a:r>
            <a:endParaRPr lang="en-US" sz="900" dirty="0"/>
          </a:p>
        </p:txBody>
      </p:sp>
      <p:sp>
        <p:nvSpPr>
          <p:cNvPr id="14" name="Text 11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1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Lagring, tabellformat og katalog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hvilket format tabellene ligger i, og hvilken katalog som holder rede på dem og styrer tilgangen.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Hudi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Iceberg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Polaris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Delta Lake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DuckLake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Unity Catalog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Databricks Unity Catalog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Snowflake Horizon Catalog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S3 Tables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Glue Data Catalog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OneLake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 Lakehouse (tidligere BigLake)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04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2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Motoren som regner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hva som kjører spørringene, og dermed om du trenger en plattform eller klarer deg med én maskin.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Spark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ClickHouse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DuckDB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Trino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Databricks SQL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MotherDuck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Snowflake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Athena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Redshift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 Data Warehouse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BigQuery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05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3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Ingestion, transformasjon og orkestrering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hvor logikken skal bo: i lasteskriptene, i transformasjonene eller i verktøyet som setter dem i rekkefølge.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Airbyte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Airflow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Dagster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dbt (åpen kildekode)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dlt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SQLMesh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Databricks Lakeflow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dbt (skytjenesten)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Fivetran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MWAA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Glue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Data Factory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Dataflow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Service for Apache Airflow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06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4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Definisjonene og det semantiske laget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hvor betydningen av et tall skal stå skrevet, slik at den følger med når verktøyet byttes.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Cube Core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MetricFlow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dbt Semantic Layer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 views i Unity Catalog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Semantiske visninger i Snowflake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i Amazon Quick Sight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Semantiske modeller i Power BI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Looker (LookML)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07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5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i plattformen: uttrekk og spørring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om språkmodellen skal hente ut data, svare på spørsmål om dem, eller begge deler, og hva du sjekker svarene mot.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LlamaIndex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pgvector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AI-funksjoner i Databricks SQL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Databricks Genie Agents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Snowflake Cortex AI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Bedrock Data Automation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Azure Document Intelligence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Dataagenter i Fabric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AI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08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6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Agenter, MCP og modellaget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hvordan en agent får tilgang til dataene dine, og hvordan du bytter modell uten å bygge om.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Langfuse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LangGraph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LiteLLM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MLflow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Context Protocol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Bricks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Bedrock AgentCore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Foundry Agent Service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Enterprise Agent Platform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09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 7 AV 7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Skyvalg og suverenitet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865376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velger hvem som drifter plattformen, og i hvilket land og under hvilken lov dataene ligger.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0080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Gaia-X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Sovereign Cloud Stack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77251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77251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8" name="Text 16"/>
          <p:cNvSpPr/>
          <p:nvPr/>
        </p:nvSpPr>
        <p:spPr>
          <a:xfrm>
            <a:off x="3060131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 KOMMERSIELLE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060131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OVHcloud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Scaleway</a:t>
            </a: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endParaRPr lang="en-US" sz="10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STACKIT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114422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14422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2" name="Text 20"/>
          <p:cNvSpPr/>
          <p:nvPr/>
        </p:nvSpPr>
        <p:spPr>
          <a:xfrm>
            <a:off x="5297302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297302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European Sovereign Cloud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351593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51593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7534473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AZURE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534473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Sovereign Cloud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588764" y="2779776"/>
            <a:ext cx="1962851" cy="3419856"/>
          </a:xfrm>
          <a:prstGeom prst="rect">
            <a:avLst/>
          </a:prstGeom>
          <a:solidFill>
            <a:srgbClr val="FFFFFF"/>
          </a:solidFill>
          <a:ln w="9525">
            <a:solidFill>
              <a:srgbClr val="E0DDD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8764" y="2779776"/>
            <a:ext cx="1962851" cy="45720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30" name="Text 28"/>
          <p:cNvSpPr/>
          <p:nvPr/>
        </p:nvSpPr>
        <p:spPr>
          <a:xfrm>
            <a:off x="9771644" y="2944368"/>
            <a:ext cx="15970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3D2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CLOUD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9771644" y="3236976"/>
            <a:ext cx="1597091" cy="2779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Sovereign Cloud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4" name="Text 32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10 / 14</a:t>
            </a:r>
            <a:endParaRPr lang="en-US" sz="900" dirty="0"/>
          </a:p>
        </p:txBody>
      </p:sp>
      <p:sp>
        <p:nvSpPr>
          <p:cNvPr id="35" name="Text 33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 portalen bruker</a:t>
            </a:r>
            <a:endParaRPr lang="en-US" sz="2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72768"/>
          <a:ext cx="10911535" cy="914400"/>
        </p:xfrm>
        <a:graphic>
          <a:graphicData uri="http://schemas.openxmlformats.org/drawingml/2006/table">
            <a:tbl>
              <a:tblPr/>
              <a:tblGrid>
                <a:gridCol w="5455768"/>
                <a:gridCol w="5455768"/>
              </a:tblGrid>
              <a:tr h="3200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3D2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3D2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PORTALEN BRUKER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Lagring, tabellformat og katalog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Tabellene i Databricks-delen ligger i Unity Catalog. De fleste sidene leser likevel TypeScript-filer som ligger i git.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Motoren som regner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Python med pandas i GitHub Actions lager datafilene bak nesten alle sidene. Databricks SQL kjører dbt-modellene bak statistikknotatene.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Ingestion, transformasjon og orkestrering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Databricks-delen lastes rådata uendret, og all logikk ligger i dbt. GitHub Actions starter de fleste jobbene etter tidsplan, mens dbt kjøres fra dbt Cloud.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Definisjonene og det semantiske laget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Databricks-delen står forretningslogikken i dbt-modellene, og metric views i Unity Catalog er tatt i bruk for uføretrygd. Resten av portalen regner i Python.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i plattformen: uttrekk og spørring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 språkmodell henter tall ut av NAVs statistikknotater i Databricks, og Genie svarer på spørsmål om dem.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Agenter, MCP og modellaget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Portalen har en egen MCP-server over registrene sine, og sporer samtalene i chatten med MLflow.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AE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1818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Skyvalg og suverenitet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2525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Portalen kjører på Databricks Free Edition, Netlify, GitHub og Supabase. Kvoten i gratisutgaven styrer hva som kan kjøres.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t">
                    <a:lnL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D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8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13" name="Text 10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11 / 14</a:t>
            </a:r>
            <a:endParaRPr lang="en-US" sz="900" dirty="0"/>
          </a:p>
        </p:txBody>
      </p:sp>
      <p:sp>
        <p:nvSpPr>
          <p:cNvPr id="14" name="Text 11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 som er i bevegelse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640080" y="1572768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1572768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Lagring, tabellformat og katalog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68680" y="1938528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Tabellformatene nærmer seg hverandre, og konkurransen har flyttet seg til katalogen.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55868" y="1572768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4" name="Text 12"/>
          <p:cNvSpPr/>
          <p:nvPr/>
        </p:nvSpPr>
        <p:spPr>
          <a:xfrm>
            <a:off x="6484468" y="1572768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Motoren som regner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84468" y="1938528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Flere analyser enn før får plass på én maskin.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40080" y="2809494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7" name="Text 15"/>
          <p:cNvSpPr/>
          <p:nvPr/>
        </p:nvSpPr>
        <p:spPr>
          <a:xfrm>
            <a:off x="868680" y="2809494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Ingestion, transformasjon og orkestrering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8680" y="3175254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Verktøyleverandørene slår seg sammen, og færre selskaper eier mer av kjeden.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55868" y="2809494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0" name="Text 18"/>
          <p:cNvSpPr/>
          <p:nvPr/>
        </p:nvSpPr>
        <p:spPr>
          <a:xfrm>
            <a:off x="6484468" y="2809494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Definisjonene og det semantiske laget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84468" y="3175254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Leverandørene arbeider med et felles format for semantiske modeller.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40080" y="4046220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3" name="Text 21"/>
          <p:cNvSpPr/>
          <p:nvPr/>
        </p:nvSpPr>
        <p:spPr>
          <a:xfrm>
            <a:off x="868680" y="4046220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 plattformen: uttrekk og spørring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68680" y="4411980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Ustrukturerte dokumenter behandles som en vanlig datakilde, i SQL.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255868" y="4046220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6" name="Text 24"/>
          <p:cNvSpPr/>
          <p:nvPr/>
        </p:nvSpPr>
        <p:spPr>
          <a:xfrm>
            <a:off x="6484468" y="4046220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Agenter, MCP og modellaget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84468" y="4411980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 er i ferd med å bli det vanlige grensesnittet mellom agenter og data.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40080" y="5282946"/>
            <a:ext cx="45720" cy="916686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29" name="Text 27"/>
          <p:cNvSpPr/>
          <p:nvPr/>
        </p:nvSpPr>
        <p:spPr>
          <a:xfrm>
            <a:off x="868680" y="5282946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Skyvalg og suverenitet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68680" y="5648706"/>
            <a:ext cx="5021428" cy="505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Europeiske virksomheter spør oftere om hvor dataene ligger og hvem som kan kreve dem utlevert.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33" name="Text 31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12 / 14</a:t>
            </a:r>
            <a:endParaRPr lang="en-US" sz="900" dirty="0"/>
          </a:p>
        </p:txBody>
      </p:sp>
      <p:sp>
        <p:nvSpPr>
          <p:cNvPr id="34" name="Text 32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3D2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Artikkelserien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640080" y="1572768"/>
            <a:ext cx="45720" cy="4626864"/>
          </a:xfrm>
          <a:prstGeom prst="rect">
            <a:avLst/>
          </a:prstGeom>
          <a:solidFill>
            <a:srgbClr val="3D2A5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1572768"/>
            <a:ext cx="50214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818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68680" y="1938528"/>
            <a:ext cx="5021428" cy="4215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2525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Slik er tallene bygget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13 / 14</a:t>
            </a:r>
            <a:endParaRPr lang="en-US" sz="900" dirty="0"/>
          </a:p>
        </p:txBody>
      </p:sp>
      <p:sp>
        <p:nvSpPr>
          <p:cNvPr id="16" name="Text 14">
            <a:hlinkClick r:id="rId1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2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RAMMEN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063898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5" name="Text 3"/>
          <p:cNvSpPr/>
          <p:nvPr/>
        </p:nvSpPr>
        <p:spPr>
          <a:xfrm>
            <a:off x="4246778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LAGENE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8127797" y="0"/>
            <a:ext cx="4063898" cy="384048"/>
          </a:xfrm>
          <a:prstGeom prst="rect">
            <a:avLst/>
          </a:prstGeom>
          <a:solidFill>
            <a:srgbClr val="EDEAE2"/>
          </a:solidFill>
          <a:ln/>
        </p:spPr>
      </p:sp>
      <p:sp>
        <p:nvSpPr>
          <p:cNvPr id="7" name="Text 5"/>
          <p:cNvSpPr/>
          <p:nvPr/>
        </p:nvSpPr>
        <p:spPr>
          <a:xfrm>
            <a:off x="8310677" y="0"/>
            <a:ext cx="3698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4A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PORTALEN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0" y="384048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65836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950976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Arkitektur: dataplattform og AI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40080" y="1773936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Lagene i en dataplattform med AI, og alternativene i hvert av dem: åpen kildekode, kommersielle produkter og det AWS, Azure og Google Cloud tilbyr.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2825496"/>
            <a:ext cx="2590724" cy="1600200"/>
          </a:xfrm>
          <a:prstGeom prst="rect">
            <a:avLst/>
          </a:prstGeom>
          <a:solidFill>
            <a:srgbClr val="505060"/>
          </a:solidFill>
          <a:ln w="9525">
            <a:solidFill>
              <a:srgbClr val="8080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2962656"/>
            <a:ext cx="2224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22960" y="3236976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22960" y="3785616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Lagene i en dataplattform med AI.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413684" y="2825496"/>
            <a:ext cx="2590724" cy="1600200"/>
          </a:xfrm>
          <a:prstGeom prst="rect">
            <a:avLst/>
          </a:prstGeom>
          <a:solidFill>
            <a:srgbClr val="505060"/>
          </a:solidFill>
          <a:ln w="9525">
            <a:solidFill>
              <a:srgbClr val="8080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96564" y="2962656"/>
            <a:ext cx="2224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OPPFØRINGER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3596564" y="3236976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596564" y="3785616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Produkter, prosjekter og standarder.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187288" y="2825496"/>
            <a:ext cx="2590724" cy="1600200"/>
          </a:xfrm>
          <a:prstGeom prst="rect">
            <a:avLst/>
          </a:prstGeom>
          <a:solidFill>
            <a:srgbClr val="505060"/>
          </a:solidFill>
          <a:ln w="9525">
            <a:solidFill>
              <a:srgbClr val="80808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70168" y="2962656"/>
            <a:ext cx="2224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KOLONNER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370168" y="3236976"/>
            <a:ext cx="22249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6370168" y="3785616"/>
            <a:ext cx="22249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DDDD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Åpen kildekode, Andre kommersielle, AWS, Microsoft Azure, Google Cloud.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40080" y="4608576"/>
            <a:ext cx="10911535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Arkitektur: dataplattform og AI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C8C8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faktaportalen.no/fag/arkitektur</a:t>
            </a:r>
            <a:endParaRPr lang="en-US" sz="1100" dirty="0"/>
          </a:p>
          <a:p>
            <a:pPr algn="l" indent="0" marL="0">
              <a:lnSpc>
                <a:spcPct val="115000"/>
              </a:lnSpc>
              <a:spcBef>
                <a:spcPts val="400"/>
              </a:spcBef>
              <a:buNone/>
            </a:pPr>
            <a:r>
              <a:rPr lang="en-US" sz="11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Fagartikler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C8C8D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faktaportalen.no/blogg/fagartikler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6473952"/>
            <a:ext cx="12191695" cy="18288"/>
          </a:xfrm>
          <a:prstGeom prst="rect">
            <a:avLst/>
          </a:prstGeom>
          <a:solidFill>
            <a:srgbClr val="E0DDD5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647395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A4A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faktaportalen.no/fag/arkitektur · 14 / 14</a:t>
            </a:r>
            <a:endParaRPr lang="en-US" sz="900" dirty="0"/>
          </a:p>
        </p:txBody>
      </p:sp>
      <p:sp>
        <p:nvSpPr>
          <p:cNvPr id="28" name="Text 26">
            <a:hlinkClick r:id="rId3" tooltip=""/>
          </p:cNvPr>
          <p:cNvSpPr/>
          <p:nvPr/>
        </p:nvSpPr>
        <p:spPr>
          <a:xfrm>
            <a:off x="9088222" y="6547104"/>
            <a:ext cx="2463394" cy="237744"/>
          </a:xfrm>
          <a:prstGeom prst="roundRect">
            <a:avLst>
              <a:gd name="adj" fmla="val 30769"/>
            </a:avLst>
          </a:prstGeom>
          <a:solidFill>
            <a:srgbClr val="EEEEF0"/>
          </a:solidFill>
          <a:ln w="9525">
            <a:solidFill>
              <a:srgbClr val="3D2A5C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u="sng" dirty="0">
                <a:solidFill>
                  <a:srgbClr val="3D2A5C"/>
                </a:solidFill>
                <a:latin typeface="Consolas" pitchFamily="34" charset="0"/>
                <a:ea typeface="Consolas" pitchFamily="34" charset="-122"/>
                <a:cs typeface="Consola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Fag: arkitektur · 2026-10-06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faktaportalen.no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Arkitektur: dataplattform og AI</dc:title>
  <dc:subject>Lagene i en dataplattform med AI, og alternativene i hvert av dem: åpen kildekode, kommersielle produkter og det AWS, Azure og Google Cloud tilbyr.</dc:subject>
  <dc:creator>faktaportalen.no</dc:creator>
  <cp:lastModifiedBy>faktaportalen.no</cp:lastModifiedBy>
  <cp:revision>1</cp:revision>
  <dcterms:created xsi:type="dcterms:W3CDTF">2026-10-06T21:29:11Z</dcterms:created>
  <dcterms:modified xsi:type="dcterms:W3CDTF">2026-10-06T21:29:11Z</dcterms:modified>
</cp:coreProperties>
</file>